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g" ContentType="image/jpg"/>
  <Override PartName="/ppt/media/image11.jpg" ContentType="image/jpg"/>
  <Override PartName="/ppt/media/image12.jpg" ContentType="image/jpg"/>
  <Override PartName="/ppt/media/image1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75"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5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C5E9582C-4E2B-4DFD-A910-1C7C68037726}" type="datetimeFigureOut">
              <a:rPr lang="en-IN" smtClean="0"/>
              <a:t>07-09-2024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6500A97A-6FEF-448F-A4BD-98161E08A5C6}" type="slidenum">
              <a:rPr lang="en-IN" smtClean="0"/>
              <a:t>‹#›</a:t>
            </a:fld>
            <a:endParaRPr lang="en-IN"/>
          </a:p>
        </p:txBody>
      </p:sp>
    </p:spTree>
    <p:extLst>
      <p:ext uri="{BB962C8B-B14F-4D97-AF65-F5344CB8AC3E}">
        <p14:creationId xmlns:p14="http://schemas.microsoft.com/office/powerpoint/2010/main" val="716335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00A97A-6FEF-448F-A4BD-98161E08A5C6}" type="slidenum">
              <a:rPr lang="en-IN" smtClean="0"/>
              <a:t>3</a:t>
            </a:fld>
            <a:endParaRPr lang="en-IN"/>
          </a:p>
        </p:txBody>
      </p:sp>
    </p:spTree>
    <p:extLst>
      <p:ext uri="{BB962C8B-B14F-4D97-AF65-F5344CB8AC3E}">
        <p14:creationId xmlns:p14="http://schemas.microsoft.com/office/powerpoint/2010/main" val="28603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00A97A-6FEF-448F-A4BD-98161E08A5C6}" type="slidenum">
              <a:rPr lang="en-IN" smtClean="0"/>
              <a:t>4</a:t>
            </a:fld>
            <a:endParaRPr lang="en-IN"/>
          </a:p>
        </p:txBody>
      </p:sp>
    </p:spTree>
    <p:extLst>
      <p:ext uri="{BB962C8B-B14F-4D97-AF65-F5344CB8AC3E}">
        <p14:creationId xmlns:p14="http://schemas.microsoft.com/office/powerpoint/2010/main" val="390698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5200" b="0" i="0">
                <a:solidFill>
                  <a:srgbClr val="262425"/>
                </a:solidFill>
                <a:latin typeface="Liberation Sans Narrow"/>
                <a:cs typeface="Liberation Sans Narrow"/>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rgbClr val="262425"/>
                </a:solidFill>
                <a:latin typeface="Liberation Sans Narrow"/>
                <a:cs typeface="Liberation Sans Narrow"/>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rgbClr val="262425"/>
                </a:solidFill>
                <a:latin typeface="Liberation Sans Narrow"/>
                <a:cs typeface="Liberation Sans Narrow"/>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AFB"/>
          </a:solidFill>
        </p:spPr>
        <p:txBody>
          <a:bodyPr wrap="square" lIns="0" tIns="0" rIns="0" bIns="0" rtlCol="0"/>
          <a:lstStyle/>
          <a:p>
            <a:endParaRPr/>
          </a:p>
        </p:txBody>
      </p:sp>
      <p:sp>
        <p:nvSpPr>
          <p:cNvPr id="17" name="bg object 17"/>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18" name="bg object 18"/>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9" name="bg object 19"/>
          <p:cNvSpPr/>
          <p:nvPr/>
        </p:nvSpPr>
        <p:spPr>
          <a:xfrm>
            <a:off x="17146777" y="8957513"/>
            <a:ext cx="1141730" cy="1329690"/>
          </a:xfrm>
          <a:custGeom>
            <a:avLst/>
            <a:gdLst/>
            <a:ahLst/>
            <a:cxnLst/>
            <a:rect l="l" t="t" r="r" b="b"/>
            <a:pathLst>
              <a:path w="1141730" h="1329690">
                <a:moveTo>
                  <a:pt x="1037462" y="0"/>
                </a:moveTo>
                <a:lnTo>
                  <a:pt x="983487" y="1447"/>
                </a:lnTo>
                <a:lnTo>
                  <a:pt x="928750" y="5765"/>
                </a:lnTo>
                <a:lnTo>
                  <a:pt x="875537" y="12966"/>
                </a:lnTo>
                <a:lnTo>
                  <a:pt x="822197" y="23050"/>
                </a:lnTo>
                <a:lnTo>
                  <a:pt x="768984" y="35280"/>
                </a:lnTo>
                <a:lnTo>
                  <a:pt x="717168" y="51130"/>
                </a:lnTo>
                <a:lnTo>
                  <a:pt x="665987" y="69126"/>
                </a:lnTo>
                <a:lnTo>
                  <a:pt x="615568" y="89999"/>
                </a:lnTo>
                <a:lnTo>
                  <a:pt x="566673" y="113037"/>
                </a:lnTo>
                <a:lnTo>
                  <a:pt x="519175" y="138959"/>
                </a:lnTo>
                <a:lnTo>
                  <a:pt x="473074" y="167756"/>
                </a:lnTo>
                <a:lnTo>
                  <a:pt x="428370" y="197994"/>
                </a:lnTo>
                <a:lnTo>
                  <a:pt x="385190" y="231113"/>
                </a:lnTo>
                <a:lnTo>
                  <a:pt x="343407" y="266395"/>
                </a:lnTo>
                <a:lnTo>
                  <a:pt x="304545" y="303830"/>
                </a:lnTo>
                <a:lnTo>
                  <a:pt x="267080" y="343429"/>
                </a:lnTo>
                <a:lnTo>
                  <a:pt x="231901" y="384465"/>
                </a:lnTo>
                <a:lnTo>
                  <a:pt x="198754" y="427666"/>
                </a:lnTo>
                <a:lnTo>
                  <a:pt x="167766" y="472304"/>
                </a:lnTo>
                <a:lnTo>
                  <a:pt x="139699" y="518380"/>
                </a:lnTo>
                <a:lnTo>
                  <a:pt x="113791" y="566621"/>
                </a:lnTo>
                <a:lnTo>
                  <a:pt x="90042" y="615576"/>
                </a:lnTo>
                <a:lnTo>
                  <a:pt x="69849" y="665255"/>
                </a:lnTo>
                <a:lnTo>
                  <a:pt x="51180" y="716372"/>
                </a:lnTo>
                <a:lnTo>
                  <a:pt x="36067" y="768208"/>
                </a:lnTo>
                <a:lnTo>
                  <a:pt x="23113" y="821489"/>
                </a:lnTo>
                <a:lnTo>
                  <a:pt x="13715" y="874765"/>
                </a:lnTo>
                <a:lnTo>
                  <a:pt x="6476" y="928764"/>
                </a:lnTo>
                <a:lnTo>
                  <a:pt x="2158" y="982760"/>
                </a:lnTo>
                <a:lnTo>
                  <a:pt x="761" y="1036759"/>
                </a:lnTo>
                <a:lnTo>
                  <a:pt x="0" y="1036759"/>
                </a:lnTo>
                <a:lnTo>
                  <a:pt x="1396" y="1090754"/>
                </a:lnTo>
                <a:lnTo>
                  <a:pt x="5714" y="1144753"/>
                </a:lnTo>
                <a:lnTo>
                  <a:pt x="12953" y="1198749"/>
                </a:lnTo>
                <a:lnTo>
                  <a:pt x="23113" y="1252029"/>
                </a:lnTo>
                <a:lnTo>
                  <a:pt x="35305" y="1305305"/>
                </a:lnTo>
                <a:lnTo>
                  <a:pt x="1141162" y="1329484"/>
                </a:lnTo>
                <a:lnTo>
                  <a:pt x="1141162" y="5369"/>
                </a:lnTo>
                <a:lnTo>
                  <a:pt x="1091564" y="1447"/>
                </a:lnTo>
                <a:lnTo>
                  <a:pt x="1037462" y="0"/>
                </a:lnTo>
                <a:close/>
              </a:path>
            </a:pathLst>
          </a:custGeom>
          <a:solidFill>
            <a:srgbClr val="4A86E8">
              <a:alpha val="27059"/>
            </a:srgbClr>
          </a:solidFill>
        </p:spPr>
        <p:txBody>
          <a:bodyPr wrap="square" lIns="0" tIns="0" rIns="0" bIns="0" rtlCol="0"/>
          <a:lstStyle/>
          <a:p>
            <a:endParaRPr/>
          </a:p>
        </p:txBody>
      </p:sp>
      <p:sp>
        <p:nvSpPr>
          <p:cNvPr id="20" name="bg object 20"/>
          <p:cNvSpPr/>
          <p:nvPr/>
        </p:nvSpPr>
        <p:spPr>
          <a:xfrm>
            <a:off x="17146822" y="8957521"/>
            <a:ext cx="1141730" cy="1329690"/>
          </a:xfrm>
          <a:custGeom>
            <a:avLst/>
            <a:gdLst/>
            <a:ahLst/>
            <a:cxnLst/>
            <a:rect l="l" t="t" r="r" b="b"/>
            <a:pathLst>
              <a:path w="1141730" h="1329690">
                <a:moveTo>
                  <a:pt x="762" y="1036751"/>
                </a:moveTo>
                <a:lnTo>
                  <a:pt x="2159" y="982751"/>
                </a:lnTo>
                <a:lnTo>
                  <a:pt x="6477" y="928756"/>
                </a:lnTo>
                <a:lnTo>
                  <a:pt x="13716" y="874756"/>
                </a:lnTo>
                <a:lnTo>
                  <a:pt x="23114" y="821481"/>
                </a:lnTo>
                <a:lnTo>
                  <a:pt x="36068" y="768201"/>
                </a:lnTo>
                <a:lnTo>
                  <a:pt x="51181" y="716364"/>
                </a:lnTo>
                <a:lnTo>
                  <a:pt x="69850" y="665247"/>
                </a:lnTo>
                <a:lnTo>
                  <a:pt x="90043" y="615567"/>
                </a:lnTo>
                <a:lnTo>
                  <a:pt x="113793" y="566613"/>
                </a:lnTo>
                <a:lnTo>
                  <a:pt x="139701" y="518374"/>
                </a:lnTo>
                <a:lnTo>
                  <a:pt x="167768" y="472296"/>
                </a:lnTo>
                <a:lnTo>
                  <a:pt x="198756" y="427658"/>
                </a:lnTo>
                <a:lnTo>
                  <a:pt x="231904" y="384458"/>
                </a:lnTo>
                <a:lnTo>
                  <a:pt x="267210" y="343421"/>
                </a:lnTo>
                <a:lnTo>
                  <a:pt x="304549" y="303822"/>
                </a:lnTo>
                <a:lnTo>
                  <a:pt x="343538" y="266387"/>
                </a:lnTo>
                <a:lnTo>
                  <a:pt x="385194" y="231105"/>
                </a:lnTo>
                <a:lnTo>
                  <a:pt x="428375" y="197986"/>
                </a:lnTo>
                <a:lnTo>
                  <a:pt x="473079" y="167749"/>
                </a:lnTo>
                <a:lnTo>
                  <a:pt x="519181" y="138951"/>
                </a:lnTo>
                <a:lnTo>
                  <a:pt x="566679" y="113030"/>
                </a:lnTo>
                <a:lnTo>
                  <a:pt x="615575" y="89991"/>
                </a:lnTo>
                <a:lnTo>
                  <a:pt x="665994" y="69112"/>
                </a:lnTo>
                <a:lnTo>
                  <a:pt x="717176" y="51117"/>
                </a:lnTo>
                <a:lnTo>
                  <a:pt x="768992" y="35280"/>
                </a:lnTo>
                <a:lnTo>
                  <a:pt x="822206" y="23037"/>
                </a:lnTo>
                <a:lnTo>
                  <a:pt x="875546" y="12953"/>
                </a:lnTo>
                <a:lnTo>
                  <a:pt x="928760" y="5753"/>
                </a:lnTo>
                <a:lnTo>
                  <a:pt x="983497" y="1435"/>
                </a:lnTo>
                <a:lnTo>
                  <a:pt x="1037600" y="0"/>
                </a:lnTo>
                <a:lnTo>
                  <a:pt x="1091575" y="1435"/>
                </a:lnTo>
                <a:lnTo>
                  <a:pt x="1141118" y="5343"/>
                </a:lnTo>
              </a:path>
              <a:path w="1141730" h="1329690">
                <a:moveTo>
                  <a:pt x="42711" y="1329476"/>
                </a:moveTo>
                <a:lnTo>
                  <a:pt x="23114" y="1252021"/>
                </a:lnTo>
                <a:lnTo>
                  <a:pt x="12954" y="1198740"/>
                </a:lnTo>
                <a:lnTo>
                  <a:pt x="5842" y="1144746"/>
                </a:lnTo>
                <a:lnTo>
                  <a:pt x="1524" y="1090746"/>
                </a:lnTo>
                <a:lnTo>
                  <a:pt x="0" y="1036751"/>
                </a:lnTo>
                <a:lnTo>
                  <a:pt x="762" y="1036751"/>
                </a:lnTo>
              </a:path>
            </a:pathLst>
          </a:custGeom>
          <a:ln w="3175">
            <a:solidFill>
              <a:srgbClr val="FFFFFF"/>
            </a:solidFill>
          </a:ln>
        </p:spPr>
        <p:txBody>
          <a:bodyPr wrap="square" lIns="0" tIns="0" rIns="0" bIns="0" rtlCol="0"/>
          <a:lstStyle/>
          <a:p>
            <a:endParaRPr/>
          </a:p>
        </p:txBody>
      </p:sp>
      <p:sp>
        <p:nvSpPr>
          <p:cNvPr id="21" name="bg object 21"/>
          <p:cNvSpPr/>
          <p:nvPr/>
        </p:nvSpPr>
        <p:spPr>
          <a:xfrm>
            <a:off x="17146822" y="8957521"/>
            <a:ext cx="1141730" cy="1329690"/>
          </a:xfrm>
          <a:custGeom>
            <a:avLst/>
            <a:gdLst/>
            <a:ahLst/>
            <a:cxnLst/>
            <a:rect l="l" t="t" r="r" b="b"/>
            <a:pathLst>
              <a:path w="1141730" h="1329690">
                <a:moveTo>
                  <a:pt x="762" y="1036751"/>
                </a:moveTo>
                <a:lnTo>
                  <a:pt x="2159" y="982751"/>
                </a:lnTo>
                <a:lnTo>
                  <a:pt x="6477" y="928756"/>
                </a:lnTo>
                <a:lnTo>
                  <a:pt x="13716" y="874756"/>
                </a:lnTo>
                <a:lnTo>
                  <a:pt x="23114" y="821481"/>
                </a:lnTo>
                <a:lnTo>
                  <a:pt x="36068" y="768201"/>
                </a:lnTo>
                <a:lnTo>
                  <a:pt x="51181" y="716364"/>
                </a:lnTo>
                <a:lnTo>
                  <a:pt x="69850" y="665247"/>
                </a:lnTo>
                <a:lnTo>
                  <a:pt x="90043" y="615567"/>
                </a:lnTo>
                <a:lnTo>
                  <a:pt x="113793" y="566613"/>
                </a:lnTo>
                <a:lnTo>
                  <a:pt x="139701" y="518374"/>
                </a:lnTo>
                <a:lnTo>
                  <a:pt x="167768" y="472296"/>
                </a:lnTo>
                <a:lnTo>
                  <a:pt x="198756" y="427658"/>
                </a:lnTo>
                <a:lnTo>
                  <a:pt x="231904" y="384458"/>
                </a:lnTo>
                <a:lnTo>
                  <a:pt x="267210" y="343421"/>
                </a:lnTo>
                <a:lnTo>
                  <a:pt x="304549" y="303822"/>
                </a:lnTo>
                <a:lnTo>
                  <a:pt x="343538" y="266387"/>
                </a:lnTo>
                <a:lnTo>
                  <a:pt x="385194" y="231105"/>
                </a:lnTo>
                <a:lnTo>
                  <a:pt x="428375" y="197986"/>
                </a:lnTo>
                <a:lnTo>
                  <a:pt x="473079" y="167749"/>
                </a:lnTo>
                <a:lnTo>
                  <a:pt x="519181" y="138951"/>
                </a:lnTo>
                <a:lnTo>
                  <a:pt x="566679" y="113030"/>
                </a:lnTo>
                <a:lnTo>
                  <a:pt x="615575" y="89991"/>
                </a:lnTo>
                <a:lnTo>
                  <a:pt x="665994" y="69112"/>
                </a:lnTo>
                <a:lnTo>
                  <a:pt x="717176" y="51117"/>
                </a:lnTo>
                <a:lnTo>
                  <a:pt x="768992" y="35280"/>
                </a:lnTo>
                <a:lnTo>
                  <a:pt x="822206" y="23037"/>
                </a:lnTo>
                <a:lnTo>
                  <a:pt x="875546" y="12953"/>
                </a:lnTo>
                <a:lnTo>
                  <a:pt x="928760" y="5753"/>
                </a:lnTo>
                <a:lnTo>
                  <a:pt x="983497" y="1435"/>
                </a:lnTo>
                <a:lnTo>
                  <a:pt x="1037600" y="0"/>
                </a:lnTo>
                <a:lnTo>
                  <a:pt x="1091575" y="1435"/>
                </a:lnTo>
                <a:lnTo>
                  <a:pt x="1141118" y="5343"/>
                </a:lnTo>
              </a:path>
              <a:path w="1141730" h="1329690">
                <a:moveTo>
                  <a:pt x="42711" y="1329476"/>
                </a:moveTo>
                <a:lnTo>
                  <a:pt x="23114" y="1252021"/>
                </a:lnTo>
                <a:lnTo>
                  <a:pt x="12954" y="1198740"/>
                </a:lnTo>
                <a:lnTo>
                  <a:pt x="5842" y="1144746"/>
                </a:lnTo>
                <a:lnTo>
                  <a:pt x="1524" y="1090746"/>
                </a:lnTo>
                <a:lnTo>
                  <a:pt x="0" y="1036751"/>
                </a:lnTo>
                <a:lnTo>
                  <a:pt x="762" y="1036751"/>
                </a:lnTo>
              </a:path>
            </a:pathLst>
          </a:custGeom>
          <a:ln w="18719">
            <a:solidFill>
              <a:srgbClr val="4A86E8"/>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200" b="0" i="0">
                <a:solidFill>
                  <a:srgbClr val="262425"/>
                </a:solidFill>
                <a:latin typeface="Liberation Sans Narrow"/>
                <a:cs typeface="Liberation Sans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AFB"/>
          </a:solidFill>
        </p:spPr>
        <p:txBody>
          <a:bodyPr wrap="square" lIns="0" tIns="0" rIns="0" bIns="0" rtlCol="0"/>
          <a:lstStyle/>
          <a:p>
            <a:endParaRPr/>
          </a:p>
        </p:txBody>
      </p:sp>
      <p:sp>
        <p:nvSpPr>
          <p:cNvPr id="2" name="Holder 2"/>
          <p:cNvSpPr>
            <a:spLocks noGrp="1"/>
          </p:cNvSpPr>
          <p:nvPr>
            <p:ph type="title"/>
          </p:nvPr>
        </p:nvSpPr>
        <p:spPr>
          <a:xfrm>
            <a:off x="1607896" y="1080471"/>
            <a:ext cx="15084907" cy="817880"/>
          </a:xfrm>
          <a:prstGeom prst="rect">
            <a:avLst/>
          </a:prstGeom>
        </p:spPr>
        <p:txBody>
          <a:bodyPr wrap="square" lIns="0" tIns="0" rIns="0" bIns="0">
            <a:spAutoFit/>
          </a:bodyPr>
          <a:lstStyle>
            <a:lvl1pPr>
              <a:defRPr sz="5200" b="0" i="0">
                <a:solidFill>
                  <a:srgbClr val="262425"/>
                </a:solidFill>
                <a:latin typeface="Liberation Sans Narrow"/>
                <a:cs typeface="Liberation Sans Narrow"/>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mailto:youremail@freepik.com"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Users\DELL\Downloads\Telegram%20Desktop\links.ppt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1569" y="2601868"/>
            <a:ext cx="7858781" cy="2787301"/>
          </a:xfrm>
          <a:prstGeom prst="rect">
            <a:avLst/>
          </a:prstGeom>
        </p:spPr>
        <p:txBody>
          <a:bodyPr vert="horz" wrap="square" lIns="0" tIns="17145" rIns="0" bIns="0" rtlCol="0">
            <a:spAutoFit/>
          </a:bodyPr>
          <a:lstStyle/>
          <a:p>
            <a:pPr marL="12700" marR="5080" indent="-635" algn="ctr">
              <a:lnSpc>
                <a:spcPct val="99700"/>
              </a:lnSpc>
              <a:spcBef>
                <a:spcPts val="135"/>
              </a:spcBef>
            </a:pPr>
            <a:r>
              <a:rPr lang="en-IN" sz="9000" dirty="0"/>
              <a:t>“FRAUD DETECTION”</a:t>
            </a:r>
            <a:endParaRPr sz="9000" dirty="0"/>
          </a:p>
        </p:txBody>
      </p:sp>
      <p:grpSp>
        <p:nvGrpSpPr>
          <p:cNvPr id="3" name="object 3"/>
          <p:cNvGrpSpPr/>
          <p:nvPr/>
        </p:nvGrpSpPr>
        <p:grpSpPr>
          <a:xfrm>
            <a:off x="-9359" y="-9359"/>
            <a:ext cx="5782310" cy="5858510"/>
            <a:chOff x="-9359" y="-9359"/>
            <a:chExt cx="5782310" cy="5858510"/>
          </a:xfrm>
        </p:grpSpPr>
        <p:sp>
          <p:nvSpPr>
            <p:cNvPr id="4" name="object 4"/>
            <p:cNvSpPr/>
            <p:nvPr/>
          </p:nvSpPr>
          <p:spPr>
            <a:xfrm>
              <a:off x="0" y="0"/>
              <a:ext cx="5763260" cy="5839460"/>
            </a:xfrm>
            <a:custGeom>
              <a:avLst/>
              <a:gdLst/>
              <a:ahLst/>
              <a:cxnLst/>
              <a:rect l="l" t="t" r="r" b="b"/>
              <a:pathLst>
                <a:path w="5763260" h="5839460">
                  <a:moveTo>
                    <a:pt x="5762996" y="0"/>
                  </a:moveTo>
                  <a:lnTo>
                    <a:pt x="5730379" y="149377"/>
                  </a:lnTo>
                  <a:lnTo>
                    <a:pt x="5684291" y="335864"/>
                  </a:lnTo>
                  <a:lnTo>
                    <a:pt x="5633897" y="521614"/>
                  </a:lnTo>
                  <a:lnTo>
                    <a:pt x="5579173" y="705929"/>
                  </a:lnTo>
                  <a:lnTo>
                    <a:pt x="5518695" y="888809"/>
                  </a:lnTo>
                  <a:lnTo>
                    <a:pt x="5454624" y="1069530"/>
                  </a:lnTo>
                  <a:lnTo>
                    <a:pt x="5385498" y="1249527"/>
                  </a:lnTo>
                  <a:lnTo>
                    <a:pt x="5312054" y="1426654"/>
                  </a:lnTo>
                  <a:lnTo>
                    <a:pt x="5233580" y="1603044"/>
                  </a:lnTo>
                  <a:lnTo>
                    <a:pt x="5151500" y="1776564"/>
                  </a:lnTo>
                  <a:lnTo>
                    <a:pt x="5064378" y="1947925"/>
                  </a:lnTo>
                  <a:lnTo>
                    <a:pt x="4972938" y="2117127"/>
                  </a:lnTo>
                  <a:lnTo>
                    <a:pt x="4877904" y="2284158"/>
                  </a:lnTo>
                  <a:lnTo>
                    <a:pt x="4777828" y="2449042"/>
                  </a:lnTo>
                  <a:lnTo>
                    <a:pt x="4674145" y="2610319"/>
                  </a:lnTo>
                  <a:lnTo>
                    <a:pt x="4566868" y="2770161"/>
                  </a:lnTo>
                  <a:lnTo>
                    <a:pt x="4454550" y="2926397"/>
                  </a:lnTo>
                  <a:lnTo>
                    <a:pt x="4338624" y="3079762"/>
                  </a:lnTo>
                  <a:lnTo>
                    <a:pt x="4219104" y="3230232"/>
                  </a:lnTo>
                  <a:lnTo>
                    <a:pt x="4095991" y="3377831"/>
                  </a:lnTo>
                  <a:lnTo>
                    <a:pt x="3968546" y="3522547"/>
                  </a:lnTo>
                  <a:lnTo>
                    <a:pt x="3838231" y="3662946"/>
                  </a:lnTo>
                  <a:lnTo>
                    <a:pt x="3703586" y="3801185"/>
                  </a:lnTo>
                  <a:lnTo>
                    <a:pt x="3566070" y="3935107"/>
                  </a:lnTo>
                  <a:lnTo>
                    <a:pt x="3424948" y="4066146"/>
                  </a:lnTo>
                  <a:lnTo>
                    <a:pt x="3280955" y="4192866"/>
                  </a:lnTo>
                  <a:lnTo>
                    <a:pt x="3133356" y="4316704"/>
                  </a:lnTo>
                  <a:lnTo>
                    <a:pt x="2982874" y="4436224"/>
                  </a:lnTo>
                  <a:lnTo>
                    <a:pt x="2829509" y="4552149"/>
                  </a:lnTo>
                  <a:lnTo>
                    <a:pt x="2672562" y="4663744"/>
                  </a:lnTo>
                  <a:lnTo>
                    <a:pt x="2513444" y="4771745"/>
                  </a:lnTo>
                  <a:lnTo>
                    <a:pt x="2351442" y="4875428"/>
                  </a:lnTo>
                  <a:lnTo>
                    <a:pt x="2187282" y="4974780"/>
                  </a:lnTo>
                  <a:lnTo>
                    <a:pt x="2020239" y="5070538"/>
                  </a:lnTo>
                  <a:lnTo>
                    <a:pt x="1851050" y="5161978"/>
                  </a:lnTo>
                  <a:lnTo>
                    <a:pt x="1679689" y="5248376"/>
                  </a:lnTo>
                  <a:lnTo>
                    <a:pt x="1505445" y="5331180"/>
                  </a:lnTo>
                  <a:lnTo>
                    <a:pt x="1329766" y="5408942"/>
                  </a:lnTo>
                  <a:lnTo>
                    <a:pt x="1152649" y="5483097"/>
                  </a:lnTo>
                  <a:lnTo>
                    <a:pt x="972651" y="5551499"/>
                  </a:lnTo>
                  <a:lnTo>
                    <a:pt x="791928" y="5616295"/>
                  </a:lnTo>
                  <a:lnTo>
                    <a:pt x="609053" y="5676061"/>
                  </a:lnTo>
                  <a:lnTo>
                    <a:pt x="424736" y="5731496"/>
                  </a:lnTo>
                  <a:lnTo>
                    <a:pt x="238973" y="5781890"/>
                  </a:lnTo>
                  <a:lnTo>
                    <a:pt x="52496" y="5827978"/>
                  </a:lnTo>
                  <a:lnTo>
                    <a:pt x="0" y="5839441"/>
                  </a:lnTo>
                </a:path>
              </a:pathLst>
            </a:custGeom>
            <a:ln w="18719">
              <a:solidFill>
                <a:srgbClr val="262425"/>
              </a:solidFill>
            </a:ln>
          </p:spPr>
          <p:txBody>
            <a:bodyPr wrap="square" lIns="0" tIns="0" rIns="0" bIns="0" rtlCol="0"/>
            <a:lstStyle/>
            <a:p>
              <a:endParaRPr/>
            </a:p>
          </p:txBody>
        </p:sp>
        <p:sp>
          <p:nvSpPr>
            <p:cNvPr id="5" name="object 5"/>
            <p:cNvSpPr/>
            <p:nvPr/>
          </p:nvSpPr>
          <p:spPr>
            <a:xfrm>
              <a:off x="0" y="0"/>
              <a:ext cx="2878455" cy="2940685"/>
            </a:xfrm>
            <a:custGeom>
              <a:avLst/>
              <a:gdLst/>
              <a:ahLst/>
              <a:cxnLst/>
              <a:rect l="l" t="t" r="r" b="b"/>
              <a:pathLst>
                <a:path w="2878455" h="2940685">
                  <a:moveTo>
                    <a:pt x="2877884" y="0"/>
                  </a:moveTo>
                  <a:lnTo>
                    <a:pt x="0" y="0"/>
                  </a:lnTo>
                  <a:lnTo>
                    <a:pt x="0" y="2940681"/>
                  </a:lnTo>
                  <a:lnTo>
                    <a:pt x="119454" y="2895434"/>
                  </a:lnTo>
                  <a:lnTo>
                    <a:pt x="231774" y="2848635"/>
                  </a:lnTo>
                  <a:lnTo>
                    <a:pt x="342652" y="2798952"/>
                  </a:lnTo>
                  <a:lnTo>
                    <a:pt x="452814" y="2747111"/>
                  </a:lnTo>
                  <a:lnTo>
                    <a:pt x="561533" y="2691675"/>
                  </a:lnTo>
                  <a:lnTo>
                    <a:pt x="668813" y="2634081"/>
                  </a:lnTo>
                  <a:lnTo>
                    <a:pt x="773931" y="2573604"/>
                  </a:lnTo>
                  <a:lnTo>
                    <a:pt x="878329" y="2510967"/>
                  </a:lnTo>
                  <a:lnTo>
                    <a:pt x="980569" y="2445448"/>
                  </a:lnTo>
                  <a:lnTo>
                    <a:pt x="1081370" y="2377046"/>
                  </a:lnTo>
                  <a:lnTo>
                    <a:pt x="1180009" y="2305761"/>
                  </a:lnTo>
                  <a:lnTo>
                    <a:pt x="1277213" y="2233040"/>
                  </a:lnTo>
                  <a:lnTo>
                    <a:pt x="1372971" y="2157450"/>
                  </a:lnTo>
                  <a:lnTo>
                    <a:pt x="1465846" y="2078964"/>
                  </a:lnTo>
                  <a:lnTo>
                    <a:pt x="1557286" y="1998319"/>
                  </a:lnTo>
                  <a:lnTo>
                    <a:pt x="1646567" y="1915528"/>
                  </a:lnTo>
                  <a:lnTo>
                    <a:pt x="1733689" y="1830565"/>
                  </a:lnTo>
                  <a:lnTo>
                    <a:pt x="1818639" y="1743443"/>
                  </a:lnTo>
                  <a:lnTo>
                    <a:pt x="1901443" y="1654162"/>
                  </a:lnTo>
                  <a:lnTo>
                    <a:pt x="1982088" y="1563446"/>
                  </a:lnTo>
                  <a:lnTo>
                    <a:pt x="2059838" y="1469847"/>
                  </a:lnTo>
                  <a:lnTo>
                    <a:pt x="2135441" y="1374813"/>
                  </a:lnTo>
                  <a:lnTo>
                    <a:pt x="2208885" y="1277607"/>
                  </a:lnTo>
                  <a:lnTo>
                    <a:pt x="2279446" y="1178255"/>
                  </a:lnTo>
                  <a:lnTo>
                    <a:pt x="2347836" y="1077455"/>
                  </a:lnTo>
                  <a:lnTo>
                    <a:pt x="2413368" y="975207"/>
                  </a:lnTo>
                  <a:lnTo>
                    <a:pt x="2476715" y="870813"/>
                  </a:lnTo>
                  <a:lnTo>
                    <a:pt x="2537193" y="765695"/>
                  </a:lnTo>
                  <a:lnTo>
                    <a:pt x="2594800" y="658418"/>
                  </a:lnTo>
                  <a:lnTo>
                    <a:pt x="2649511" y="549694"/>
                  </a:lnTo>
                  <a:lnTo>
                    <a:pt x="2702077" y="439534"/>
                  </a:lnTo>
                  <a:lnTo>
                    <a:pt x="2751035" y="328650"/>
                  </a:lnTo>
                  <a:lnTo>
                    <a:pt x="2797835" y="216331"/>
                  </a:lnTo>
                  <a:lnTo>
                    <a:pt x="2841764" y="102577"/>
                  </a:lnTo>
                  <a:lnTo>
                    <a:pt x="2877884"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0" y="0"/>
              <a:ext cx="2878455" cy="2940685"/>
            </a:xfrm>
            <a:custGeom>
              <a:avLst/>
              <a:gdLst/>
              <a:ahLst/>
              <a:cxnLst/>
              <a:rect l="l" t="t" r="r" b="b"/>
              <a:pathLst>
                <a:path w="2878455" h="2940685">
                  <a:moveTo>
                    <a:pt x="2877884" y="0"/>
                  </a:moveTo>
                  <a:lnTo>
                    <a:pt x="2841764" y="102577"/>
                  </a:lnTo>
                  <a:lnTo>
                    <a:pt x="2797835" y="216331"/>
                  </a:lnTo>
                  <a:lnTo>
                    <a:pt x="2751035" y="328650"/>
                  </a:lnTo>
                  <a:lnTo>
                    <a:pt x="2702077" y="439534"/>
                  </a:lnTo>
                  <a:lnTo>
                    <a:pt x="2649511" y="549694"/>
                  </a:lnTo>
                  <a:lnTo>
                    <a:pt x="2594800" y="658418"/>
                  </a:lnTo>
                  <a:lnTo>
                    <a:pt x="2537193" y="765695"/>
                  </a:lnTo>
                  <a:lnTo>
                    <a:pt x="2476715" y="870813"/>
                  </a:lnTo>
                  <a:lnTo>
                    <a:pt x="2413368" y="975207"/>
                  </a:lnTo>
                  <a:lnTo>
                    <a:pt x="2347836" y="1077455"/>
                  </a:lnTo>
                  <a:lnTo>
                    <a:pt x="2279446" y="1178255"/>
                  </a:lnTo>
                  <a:lnTo>
                    <a:pt x="2208885" y="1277607"/>
                  </a:lnTo>
                  <a:lnTo>
                    <a:pt x="2135441" y="1374813"/>
                  </a:lnTo>
                  <a:lnTo>
                    <a:pt x="2059838" y="1469847"/>
                  </a:lnTo>
                  <a:lnTo>
                    <a:pt x="1982088" y="1563446"/>
                  </a:lnTo>
                  <a:lnTo>
                    <a:pt x="1901443" y="1654162"/>
                  </a:lnTo>
                  <a:lnTo>
                    <a:pt x="1818639" y="1743443"/>
                  </a:lnTo>
                  <a:lnTo>
                    <a:pt x="1733689" y="1830565"/>
                  </a:lnTo>
                  <a:lnTo>
                    <a:pt x="1646567" y="1915528"/>
                  </a:lnTo>
                  <a:lnTo>
                    <a:pt x="1557286" y="1998319"/>
                  </a:lnTo>
                  <a:lnTo>
                    <a:pt x="1465846" y="2078964"/>
                  </a:lnTo>
                  <a:lnTo>
                    <a:pt x="1372971" y="2157450"/>
                  </a:lnTo>
                  <a:lnTo>
                    <a:pt x="1277213" y="2233040"/>
                  </a:lnTo>
                  <a:lnTo>
                    <a:pt x="1180008" y="2305761"/>
                  </a:lnTo>
                  <a:lnTo>
                    <a:pt x="1081370" y="2377046"/>
                  </a:lnTo>
                  <a:lnTo>
                    <a:pt x="980569" y="2445448"/>
                  </a:lnTo>
                  <a:lnTo>
                    <a:pt x="878329" y="2510967"/>
                  </a:lnTo>
                  <a:lnTo>
                    <a:pt x="773931" y="2573604"/>
                  </a:lnTo>
                  <a:lnTo>
                    <a:pt x="668813" y="2634081"/>
                  </a:lnTo>
                  <a:lnTo>
                    <a:pt x="561533" y="2691675"/>
                  </a:lnTo>
                  <a:lnTo>
                    <a:pt x="452814" y="2747111"/>
                  </a:lnTo>
                  <a:lnTo>
                    <a:pt x="342652" y="2798952"/>
                  </a:lnTo>
                  <a:lnTo>
                    <a:pt x="231774" y="2848635"/>
                  </a:lnTo>
                  <a:lnTo>
                    <a:pt x="119454" y="2895434"/>
                  </a:lnTo>
                  <a:lnTo>
                    <a:pt x="5695" y="2938640"/>
                  </a:lnTo>
                  <a:lnTo>
                    <a:pt x="0" y="2940681"/>
                  </a:lnTo>
                </a:path>
              </a:pathLst>
            </a:custGeom>
            <a:ln w="3175">
              <a:solidFill>
                <a:srgbClr val="FFFFFF"/>
              </a:solidFill>
            </a:ln>
          </p:spPr>
          <p:txBody>
            <a:bodyPr wrap="square" lIns="0" tIns="0" rIns="0" bIns="0" rtlCol="0"/>
            <a:lstStyle/>
            <a:p>
              <a:endParaRPr/>
            </a:p>
          </p:txBody>
        </p:sp>
        <p:sp>
          <p:nvSpPr>
            <p:cNvPr id="7" name="object 7"/>
            <p:cNvSpPr/>
            <p:nvPr/>
          </p:nvSpPr>
          <p:spPr>
            <a:xfrm>
              <a:off x="0" y="0"/>
              <a:ext cx="2878455" cy="2940685"/>
            </a:xfrm>
            <a:custGeom>
              <a:avLst/>
              <a:gdLst/>
              <a:ahLst/>
              <a:cxnLst/>
              <a:rect l="l" t="t" r="r" b="b"/>
              <a:pathLst>
                <a:path w="2878455" h="2940685">
                  <a:moveTo>
                    <a:pt x="2877884" y="0"/>
                  </a:moveTo>
                  <a:lnTo>
                    <a:pt x="2841764" y="102577"/>
                  </a:lnTo>
                  <a:lnTo>
                    <a:pt x="2797835" y="216331"/>
                  </a:lnTo>
                  <a:lnTo>
                    <a:pt x="2751035" y="328650"/>
                  </a:lnTo>
                  <a:lnTo>
                    <a:pt x="2702077" y="439534"/>
                  </a:lnTo>
                  <a:lnTo>
                    <a:pt x="2649511" y="549694"/>
                  </a:lnTo>
                  <a:lnTo>
                    <a:pt x="2594800" y="658418"/>
                  </a:lnTo>
                  <a:lnTo>
                    <a:pt x="2537193" y="765695"/>
                  </a:lnTo>
                  <a:lnTo>
                    <a:pt x="2476715" y="870813"/>
                  </a:lnTo>
                  <a:lnTo>
                    <a:pt x="2413368" y="975207"/>
                  </a:lnTo>
                  <a:lnTo>
                    <a:pt x="2347836" y="1077455"/>
                  </a:lnTo>
                  <a:lnTo>
                    <a:pt x="2279446" y="1178255"/>
                  </a:lnTo>
                  <a:lnTo>
                    <a:pt x="2208885" y="1277607"/>
                  </a:lnTo>
                  <a:lnTo>
                    <a:pt x="2135441" y="1374813"/>
                  </a:lnTo>
                  <a:lnTo>
                    <a:pt x="2059838" y="1469847"/>
                  </a:lnTo>
                  <a:lnTo>
                    <a:pt x="1982088" y="1563446"/>
                  </a:lnTo>
                  <a:lnTo>
                    <a:pt x="1901443" y="1654162"/>
                  </a:lnTo>
                  <a:lnTo>
                    <a:pt x="1818639" y="1743443"/>
                  </a:lnTo>
                  <a:lnTo>
                    <a:pt x="1733689" y="1830565"/>
                  </a:lnTo>
                  <a:lnTo>
                    <a:pt x="1646567" y="1915528"/>
                  </a:lnTo>
                  <a:lnTo>
                    <a:pt x="1557286" y="1998319"/>
                  </a:lnTo>
                  <a:lnTo>
                    <a:pt x="1465846" y="2078964"/>
                  </a:lnTo>
                  <a:lnTo>
                    <a:pt x="1372971" y="2157450"/>
                  </a:lnTo>
                  <a:lnTo>
                    <a:pt x="1277213" y="2233040"/>
                  </a:lnTo>
                  <a:lnTo>
                    <a:pt x="1180008" y="2305761"/>
                  </a:lnTo>
                  <a:lnTo>
                    <a:pt x="1081370" y="2377046"/>
                  </a:lnTo>
                  <a:lnTo>
                    <a:pt x="980569" y="2445448"/>
                  </a:lnTo>
                  <a:lnTo>
                    <a:pt x="878329" y="2510967"/>
                  </a:lnTo>
                  <a:lnTo>
                    <a:pt x="773931" y="2573604"/>
                  </a:lnTo>
                  <a:lnTo>
                    <a:pt x="668813" y="2634081"/>
                  </a:lnTo>
                  <a:lnTo>
                    <a:pt x="561533" y="2691675"/>
                  </a:lnTo>
                  <a:lnTo>
                    <a:pt x="452814" y="2747111"/>
                  </a:lnTo>
                  <a:lnTo>
                    <a:pt x="342652" y="2798952"/>
                  </a:lnTo>
                  <a:lnTo>
                    <a:pt x="231774" y="2848635"/>
                  </a:lnTo>
                  <a:lnTo>
                    <a:pt x="119454" y="2895434"/>
                  </a:lnTo>
                  <a:lnTo>
                    <a:pt x="5695" y="2938640"/>
                  </a:lnTo>
                  <a:lnTo>
                    <a:pt x="0" y="2940681"/>
                  </a:lnTo>
                </a:path>
              </a:pathLst>
            </a:custGeom>
            <a:ln w="18719">
              <a:solidFill>
                <a:srgbClr val="4A86E8"/>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0" y="9739299"/>
            <a:ext cx="18288000" cy="1905"/>
          </a:xfrm>
          <a:custGeom>
            <a:avLst/>
            <a:gdLst/>
            <a:ahLst/>
            <a:cxnLst/>
            <a:rect l="l" t="t" r="r" b="b"/>
            <a:pathLst>
              <a:path w="18288000" h="1904">
                <a:moveTo>
                  <a:pt x="18287999" y="1437"/>
                </a:moveTo>
                <a:lnTo>
                  <a:pt x="0" y="0"/>
                </a:lnTo>
              </a:path>
            </a:pathLst>
          </a:custGeom>
          <a:ln w="18719">
            <a:solidFill>
              <a:srgbClr val="262425"/>
            </a:solidFill>
          </a:ln>
        </p:spPr>
        <p:txBody>
          <a:bodyPr wrap="square" lIns="0" tIns="0" rIns="0" bIns="0" rtlCol="0"/>
          <a:lstStyle/>
          <a:p>
            <a:endParaRPr/>
          </a:p>
        </p:txBody>
      </p:sp>
      <p:grpSp>
        <p:nvGrpSpPr>
          <p:cNvPr id="5" name="object 5"/>
          <p:cNvGrpSpPr/>
          <p:nvPr/>
        </p:nvGrpSpPr>
        <p:grpSpPr>
          <a:xfrm>
            <a:off x="6073230" y="8575040"/>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50"/>
                  </a:lnTo>
                  <a:lnTo>
                    <a:pt x="9129" y="1532849"/>
                  </a:lnTo>
                  <a:lnTo>
                    <a:pt x="20648" y="1444292"/>
                  </a:lnTo>
                  <a:lnTo>
                    <a:pt x="37209" y="1356453"/>
                  </a:lnTo>
                  <a:lnTo>
                    <a:pt x="58087" y="1269334"/>
                  </a:lnTo>
                  <a:lnTo>
                    <a:pt x="83284" y="1182935"/>
                  </a:lnTo>
                  <a:lnTo>
                    <a:pt x="113523" y="1098698"/>
                  </a:lnTo>
                  <a:lnTo>
                    <a:pt x="148092" y="1015899"/>
                  </a:lnTo>
                  <a:lnTo>
                    <a:pt x="186243" y="934540"/>
                  </a:lnTo>
                  <a:lnTo>
                    <a:pt x="229449" y="856063"/>
                  </a:lnTo>
                  <a:lnTo>
                    <a:pt x="276248" y="779744"/>
                  </a:lnTo>
                  <a:lnTo>
                    <a:pt x="326642" y="705584"/>
                  </a:lnTo>
                  <a:lnTo>
                    <a:pt x="381366" y="634305"/>
                  </a:lnTo>
                  <a:lnTo>
                    <a:pt x="439684" y="566628"/>
                  </a:lnTo>
                  <a:lnTo>
                    <a:pt x="501597" y="501827"/>
                  </a:lnTo>
                  <a:lnTo>
                    <a:pt x="566405" y="439902"/>
                  </a:lnTo>
                  <a:lnTo>
                    <a:pt x="634083" y="381584"/>
                  </a:lnTo>
                  <a:lnTo>
                    <a:pt x="705356" y="326872"/>
                  </a:lnTo>
                  <a:lnTo>
                    <a:pt x="779511" y="276466"/>
                  </a:lnTo>
                  <a:lnTo>
                    <a:pt x="855838" y="229666"/>
                  </a:lnTo>
                  <a:lnTo>
                    <a:pt x="934324" y="186474"/>
                  </a:lnTo>
                  <a:lnTo>
                    <a:pt x="1015667" y="148310"/>
                  </a:lnTo>
                  <a:lnTo>
                    <a:pt x="1098471" y="113753"/>
                  </a:lnTo>
                  <a:lnTo>
                    <a:pt x="1182710" y="83515"/>
                  </a:lnTo>
                  <a:lnTo>
                    <a:pt x="1269109" y="58318"/>
                  </a:lnTo>
                  <a:lnTo>
                    <a:pt x="1356231" y="37439"/>
                  </a:lnTo>
                  <a:lnTo>
                    <a:pt x="1444064" y="20878"/>
                  </a:lnTo>
                  <a:lnTo>
                    <a:pt x="1532621" y="9359"/>
                  </a:lnTo>
                  <a:lnTo>
                    <a:pt x="1622626" y="2146"/>
                  </a:lnTo>
                  <a:lnTo>
                    <a:pt x="1711907" y="0"/>
                  </a:lnTo>
                  <a:lnTo>
                    <a:pt x="1801188" y="2146"/>
                  </a:lnTo>
                  <a:lnTo>
                    <a:pt x="1891180" y="9359"/>
                  </a:lnTo>
                  <a:lnTo>
                    <a:pt x="1979737" y="20878"/>
                  </a:lnTo>
                  <a:lnTo>
                    <a:pt x="2067583" y="37439"/>
                  </a:lnTo>
                  <a:lnTo>
                    <a:pt x="2154692" y="58318"/>
                  </a:lnTo>
                  <a:lnTo>
                    <a:pt x="2241103" y="83515"/>
                  </a:lnTo>
                  <a:lnTo>
                    <a:pt x="2325329" y="113753"/>
                  </a:lnTo>
                  <a:lnTo>
                    <a:pt x="2408133" y="148310"/>
                  </a:lnTo>
                  <a:lnTo>
                    <a:pt x="2489490" y="186474"/>
                  </a:lnTo>
                  <a:lnTo>
                    <a:pt x="2567963" y="229666"/>
                  </a:lnTo>
                  <a:lnTo>
                    <a:pt x="2644290" y="276466"/>
                  </a:lnTo>
                  <a:lnTo>
                    <a:pt x="2718445" y="326872"/>
                  </a:lnTo>
                  <a:lnTo>
                    <a:pt x="2789730" y="381584"/>
                  </a:lnTo>
                  <a:lnTo>
                    <a:pt x="2857409" y="439902"/>
                  </a:lnTo>
                  <a:lnTo>
                    <a:pt x="2922204" y="501827"/>
                  </a:lnTo>
                  <a:lnTo>
                    <a:pt x="2984129" y="566628"/>
                  </a:lnTo>
                  <a:lnTo>
                    <a:pt x="3042448" y="634305"/>
                  </a:lnTo>
                  <a:lnTo>
                    <a:pt x="3097159" y="705584"/>
                  </a:lnTo>
                  <a:lnTo>
                    <a:pt x="3147565" y="779744"/>
                  </a:lnTo>
                  <a:lnTo>
                    <a:pt x="3194365" y="856063"/>
                  </a:lnTo>
                  <a:lnTo>
                    <a:pt x="3237558" y="934540"/>
                  </a:lnTo>
                  <a:lnTo>
                    <a:pt x="3275721" y="1015899"/>
                  </a:lnTo>
                  <a:lnTo>
                    <a:pt x="3310278" y="1098698"/>
                  </a:lnTo>
                  <a:lnTo>
                    <a:pt x="3340517" y="1182935"/>
                  </a:lnTo>
                  <a:lnTo>
                    <a:pt x="3365713" y="1269334"/>
                  </a:lnTo>
                  <a:lnTo>
                    <a:pt x="3386592" y="1356453"/>
                  </a:lnTo>
                  <a:lnTo>
                    <a:pt x="3403153" y="1444292"/>
                  </a:lnTo>
                  <a:lnTo>
                    <a:pt x="3414672" y="1532849"/>
                  </a:lnTo>
                  <a:lnTo>
                    <a:pt x="3421885" y="1622850"/>
                  </a:lnTo>
                  <a:lnTo>
                    <a:pt x="3423814" y="1702598"/>
                  </a:lnTo>
                </a:path>
              </a:pathLst>
            </a:custGeom>
            <a:ln w="18719">
              <a:solidFill>
                <a:srgbClr val="262425"/>
              </a:solidFill>
            </a:ln>
          </p:spPr>
          <p:txBody>
            <a:bodyPr wrap="square" lIns="0" tIns="0" rIns="0" bIns="0" rtlCol="0"/>
            <a:lstStyle/>
            <a:p>
              <a:endParaRPr/>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82"/>
                  </a:lnTo>
                  <a:lnTo>
                    <a:pt x="857985" y="23759"/>
                  </a:lnTo>
                  <a:lnTo>
                    <a:pt x="802549" y="36722"/>
                  </a:lnTo>
                  <a:lnTo>
                    <a:pt x="748549" y="53281"/>
                  </a:lnTo>
                  <a:lnTo>
                    <a:pt x="695272" y="71998"/>
                  </a:lnTo>
                  <a:lnTo>
                    <a:pt x="642707" y="93598"/>
                  </a:lnTo>
                  <a:lnTo>
                    <a:pt x="591590" y="118080"/>
                  </a:lnTo>
                  <a:lnTo>
                    <a:pt x="541907" y="145440"/>
                  </a:lnTo>
                  <a:lnTo>
                    <a:pt x="492949" y="174957"/>
                  </a:lnTo>
                  <a:lnTo>
                    <a:pt x="446149" y="206639"/>
                  </a:lnTo>
                  <a:lnTo>
                    <a:pt x="401509" y="241195"/>
                  </a:lnTo>
                  <a:lnTo>
                    <a:pt x="358316" y="278636"/>
                  </a:lnTo>
                  <a:lnTo>
                    <a:pt x="317282" y="317515"/>
                  </a:lnTo>
                  <a:lnTo>
                    <a:pt x="278395" y="358557"/>
                  </a:lnTo>
                  <a:lnTo>
                    <a:pt x="240955" y="401756"/>
                  </a:lnTo>
                  <a:lnTo>
                    <a:pt x="206399" y="446396"/>
                  </a:lnTo>
                  <a:lnTo>
                    <a:pt x="174725" y="493191"/>
                  </a:lnTo>
                  <a:lnTo>
                    <a:pt x="145197" y="541432"/>
                  </a:lnTo>
                  <a:lnTo>
                    <a:pt x="117842" y="591830"/>
                  </a:lnTo>
                  <a:lnTo>
                    <a:pt x="93356" y="642952"/>
                  </a:lnTo>
                  <a:lnTo>
                    <a:pt x="71766" y="695509"/>
                  </a:lnTo>
                  <a:lnTo>
                    <a:pt x="53033" y="748789"/>
                  </a:lnTo>
                  <a:lnTo>
                    <a:pt x="36473" y="802789"/>
                  </a:lnTo>
                  <a:lnTo>
                    <a:pt x="23519" y="858227"/>
                  </a:lnTo>
                  <a:lnTo>
                    <a:pt x="13435" y="914385"/>
                  </a:lnTo>
                  <a:lnTo>
                    <a:pt x="5523" y="970548"/>
                  </a:lnTo>
                  <a:lnTo>
                    <a:pt x="1205" y="1026706"/>
                  </a:lnTo>
                  <a:lnTo>
                    <a:pt x="0" y="1074053"/>
                  </a:lnTo>
                  <a:lnTo>
                    <a:pt x="2166682" y="1074053"/>
                  </a:lnTo>
                  <a:lnTo>
                    <a:pt x="2165488" y="1026706"/>
                  </a:lnTo>
                  <a:lnTo>
                    <a:pt x="2161170" y="970548"/>
                  </a:lnTo>
                  <a:lnTo>
                    <a:pt x="2153245" y="914385"/>
                  </a:lnTo>
                  <a:lnTo>
                    <a:pt x="2143174" y="858227"/>
                  </a:lnTo>
                  <a:lnTo>
                    <a:pt x="2130207" y="802789"/>
                  </a:lnTo>
                  <a:lnTo>
                    <a:pt x="2113646" y="748789"/>
                  </a:lnTo>
                  <a:lnTo>
                    <a:pt x="2094927" y="695509"/>
                  </a:lnTo>
                  <a:lnTo>
                    <a:pt x="2073324" y="642952"/>
                  </a:lnTo>
                  <a:lnTo>
                    <a:pt x="2048851" y="591830"/>
                  </a:lnTo>
                  <a:lnTo>
                    <a:pt x="2021483" y="542151"/>
                  </a:lnTo>
                  <a:lnTo>
                    <a:pt x="1991968" y="493191"/>
                  </a:lnTo>
                  <a:lnTo>
                    <a:pt x="1960294" y="446396"/>
                  </a:lnTo>
                  <a:lnTo>
                    <a:pt x="1925737" y="401756"/>
                  </a:lnTo>
                  <a:lnTo>
                    <a:pt x="1888285" y="358557"/>
                  </a:lnTo>
                  <a:lnTo>
                    <a:pt x="1849410" y="317515"/>
                  </a:lnTo>
                  <a:lnTo>
                    <a:pt x="1808377" y="278636"/>
                  </a:lnTo>
                  <a:lnTo>
                    <a:pt x="1765171" y="241195"/>
                  </a:lnTo>
                  <a:lnTo>
                    <a:pt x="1720531" y="206639"/>
                  </a:lnTo>
                  <a:lnTo>
                    <a:pt x="1673731" y="174957"/>
                  </a:lnTo>
                  <a:lnTo>
                    <a:pt x="1625497" y="145440"/>
                  </a:lnTo>
                  <a:lnTo>
                    <a:pt x="1575103" y="118080"/>
                  </a:lnTo>
                  <a:lnTo>
                    <a:pt x="1523973" y="93598"/>
                  </a:lnTo>
                  <a:lnTo>
                    <a:pt x="1471420" y="71998"/>
                  </a:lnTo>
                  <a:lnTo>
                    <a:pt x="1418144" y="53281"/>
                  </a:lnTo>
                  <a:lnTo>
                    <a:pt x="1364143" y="36722"/>
                  </a:lnTo>
                  <a:lnTo>
                    <a:pt x="1308695" y="23759"/>
                  </a:lnTo>
                  <a:lnTo>
                    <a:pt x="1252548" y="13682"/>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6"/>
                  </a:lnTo>
                  <a:lnTo>
                    <a:pt x="5523" y="970548"/>
                  </a:lnTo>
                  <a:lnTo>
                    <a:pt x="13435" y="914385"/>
                  </a:lnTo>
                  <a:lnTo>
                    <a:pt x="23519" y="858227"/>
                  </a:lnTo>
                  <a:lnTo>
                    <a:pt x="36473" y="802789"/>
                  </a:lnTo>
                  <a:lnTo>
                    <a:pt x="53033" y="748789"/>
                  </a:lnTo>
                  <a:lnTo>
                    <a:pt x="71766" y="695509"/>
                  </a:lnTo>
                  <a:lnTo>
                    <a:pt x="93356" y="642952"/>
                  </a:lnTo>
                  <a:lnTo>
                    <a:pt x="117842" y="591830"/>
                  </a:lnTo>
                  <a:lnTo>
                    <a:pt x="145197" y="541432"/>
                  </a:lnTo>
                  <a:lnTo>
                    <a:pt x="174725" y="493191"/>
                  </a:lnTo>
                  <a:lnTo>
                    <a:pt x="206399" y="446396"/>
                  </a:lnTo>
                  <a:lnTo>
                    <a:pt x="240955" y="401756"/>
                  </a:lnTo>
                  <a:lnTo>
                    <a:pt x="278395" y="358557"/>
                  </a:lnTo>
                  <a:lnTo>
                    <a:pt x="317282" y="317515"/>
                  </a:lnTo>
                  <a:lnTo>
                    <a:pt x="358316" y="278636"/>
                  </a:lnTo>
                  <a:lnTo>
                    <a:pt x="401509" y="241195"/>
                  </a:lnTo>
                  <a:lnTo>
                    <a:pt x="446149" y="206639"/>
                  </a:lnTo>
                  <a:lnTo>
                    <a:pt x="492949" y="174957"/>
                  </a:lnTo>
                  <a:lnTo>
                    <a:pt x="541907" y="145440"/>
                  </a:lnTo>
                  <a:lnTo>
                    <a:pt x="591590" y="118080"/>
                  </a:lnTo>
                  <a:lnTo>
                    <a:pt x="642707" y="93598"/>
                  </a:lnTo>
                  <a:lnTo>
                    <a:pt x="695272" y="71998"/>
                  </a:lnTo>
                  <a:lnTo>
                    <a:pt x="748549" y="53281"/>
                  </a:lnTo>
                  <a:lnTo>
                    <a:pt x="802549" y="36722"/>
                  </a:lnTo>
                  <a:lnTo>
                    <a:pt x="857985" y="23759"/>
                  </a:lnTo>
                  <a:lnTo>
                    <a:pt x="914144" y="13682"/>
                  </a:lnTo>
                  <a:lnTo>
                    <a:pt x="970304" y="5760"/>
                  </a:lnTo>
                  <a:lnTo>
                    <a:pt x="1026463" y="1438"/>
                  </a:lnTo>
                  <a:lnTo>
                    <a:pt x="1083346" y="0"/>
                  </a:lnTo>
                  <a:lnTo>
                    <a:pt x="1140217" y="1438"/>
                  </a:lnTo>
                  <a:lnTo>
                    <a:pt x="1196376" y="5760"/>
                  </a:lnTo>
                  <a:lnTo>
                    <a:pt x="1252548" y="13682"/>
                  </a:lnTo>
                  <a:lnTo>
                    <a:pt x="1308695" y="23759"/>
                  </a:lnTo>
                  <a:lnTo>
                    <a:pt x="1364143" y="36722"/>
                  </a:lnTo>
                  <a:lnTo>
                    <a:pt x="1418144" y="53281"/>
                  </a:lnTo>
                  <a:lnTo>
                    <a:pt x="1471420" y="71998"/>
                  </a:lnTo>
                  <a:lnTo>
                    <a:pt x="1523973" y="93598"/>
                  </a:lnTo>
                  <a:lnTo>
                    <a:pt x="1575103" y="118080"/>
                  </a:lnTo>
                  <a:lnTo>
                    <a:pt x="1625497" y="145440"/>
                  </a:lnTo>
                  <a:lnTo>
                    <a:pt x="1673731" y="174957"/>
                  </a:lnTo>
                  <a:lnTo>
                    <a:pt x="1720531" y="206639"/>
                  </a:lnTo>
                  <a:lnTo>
                    <a:pt x="1765171" y="241195"/>
                  </a:lnTo>
                  <a:lnTo>
                    <a:pt x="1808376" y="278636"/>
                  </a:lnTo>
                  <a:lnTo>
                    <a:pt x="1849410" y="317515"/>
                  </a:lnTo>
                  <a:lnTo>
                    <a:pt x="1888285" y="358557"/>
                  </a:lnTo>
                  <a:lnTo>
                    <a:pt x="1925737" y="401756"/>
                  </a:lnTo>
                  <a:lnTo>
                    <a:pt x="1960294" y="446396"/>
                  </a:lnTo>
                  <a:lnTo>
                    <a:pt x="1991968" y="493191"/>
                  </a:lnTo>
                  <a:lnTo>
                    <a:pt x="2021482" y="542151"/>
                  </a:lnTo>
                  <a:lnTo>
                    <a:pt x="2048851" y="591830"/>
                  </a:lnTo>
                  <a:lnTo>
                    <a:pt x="2073324" y="642952"/>
                  </a:lnTo>
                  <a:lnTo>
                    <a:pt x="2094927" y="695509"/>
                  </a:lnTo>
                  <a:lnTo>
                    <a:pt x="2113646" y="748789"/>
                  </a:lnTo>
                  <a:lnTo>
                    <a:pt x="2130207" y="802789"/>
                  </a:lnTo>
                  <a:lnTo>
                    <a:pt x="2143174" y="858227"/>
                  </a:lnTo>
                  <a:lnTo>
                    <a:pt x="2153245" y="914385"/>
                  </a:lnTo>
                  <a:lnTo>
                    <a:pt x="2161170" y="970548"/>
                  </a:lnTo>
                  <a:lnTo>
                    <a:pt x="2165488" y="1026706"/>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6"/>
                  </a:lnTo>
                  <a:lnTo>
                    <a:pt x="5523" y="970548"/>
                  </a:lnTo>
                  <a:lnTo>
                    <a:pt x="13435" y="914385"/>
                  </a:lnTo>
                  <a:lnTo>
                    <a:pt x="23519" y="858227"/>
                  </a:lnTo>
                  <a:lnTo>
                    <a:pt x="36473" y="802789"/>
                  </a:lnTo>
                  <a:lnTo>
                    <a:pt x="53033" y="748789"/>
                  </a:lnTo>
                  <a:lnTo>
                    <a:pt x="71766" y="695509"/>
                  </a:lnTo>
                  <a:lnTo>
                    <a:pt x="93356" y="642952"/>
                  </a:lnTo>
                  <a:lnTo>
                    <a:pt x="117842" y="591830"/>
                  </a:lnTo>
                  <a:lnTo>
                    <a:pt x="145197" y="541432"/>
                  </a:lnTo>
                  <a:lnTo>
                    <a:pt x="174725" y="493191"/>
                  </a:lnTo>
                  <a:lnTo>
                    <a:pt x="206399" y="446396"/>
                  </a:lnTo>
                  <a:lnTo>
                    <a:pt x="240955" y="401756"/>
                  </a:lnTo>
                  <a:lnTo>
                    <a:pt x="278395" y="358557"/>
                  </a:lnTo>
                  <a:lnTo>
                    <a:pt x="317282" y="317515"/>
                  </a:lnTo>
                  <a:lnTo>
                    <a:pt x="358316" y="278636"/>
                  </a:lnTo>
                  <a:lnTo>
                    <a:pt x="401509" y="241195"/>
                  </a:lnTo>
                  <a:lnTo>
                    <a:pt x="446149" y="206639"/>
                  </a:lnTo>
                  <a:lnTo>
                    <a:pt x="492949" y="174957"/>
                  </a:lnTo>
                  <a:lnTo>
                    <a:pt x="541907" y="145440"/>
                  </a:lnTo>
                  <a:lnTo>
                    <a:pt x="591590" y="118080"/>
                  </a:lnTo>
                  <a:lnTo>
                    <a:pt x="642707" y="93598"/>
                  </a:lnTo>
                  <a:lnTo>
                    <a:pt x="695272" y="71998"/>
                  </a:lnTo>
                  <a:lnTo>
                    <a:pt x="748549" y="53281"/>
                  </a:lnTo>
                  <a:lnTo>
                    <a:pt x="802549" y="36722"/>
                  </a:lnTo>
                  <a:lnTo>
                    <a:pt x="857985" y="23759"/>
                  </a:lnTo>
                  <a:lnTo>
                    <a:pt x="914144" y="13682"/>
                  </a:lnTo>
                  <a:lnTo>
                    <a:pt x="970304" y="5760"/>
                  </a:lnTo>
                  <a:lnTo>
                    <a:pt x="1026463" y="1438"/>
                  </a:lnTo>
                  <a:lnTo>
                    <a:pt x="1083346" y="0"/>
                  </a:lnTo>
                  <a:lnTo>
                    <a:pt x="1140217" y="1438"/>
                  </a:lnTo>
                  <a:lnTo>
                    <a:pt x="1196376" y="5760"/>
                  </a:lnTo>
                  <a:lnTo>
                    <a:pt x="1252548" y="13682"/>
                  </a:lnTo>
                  <a:lnTo>
                    <a:pt x="1308695" y="23759"/>
                  </a:lnTo>
                  <a:lnTo>
                    <a:pt x="1364143" y="36722"/>
                  </a:lnTo>
                  <a:lnTo>
                    <a:pt x="1418144" y="53281"/>
                  </a:lnTo>
                  <a:lnTo>
                    <a:pt x="1471420" y="71998"/>
                  </a:lnTo>
                  <a:lnTo>
                    <a:pt x="1523973" y="93598"/>
                  </a:lnTo>
                  <a:lnTo>
                    <a:pt x="1575103" y="118080"/>
                  </a:lnTo>
                  <a:lnTo>
                    <a:pt x="1625497" y="145440"/>
                  </a:lnTo>
                  <a:lnTo>
                    <a:pt x="1673731" y="174957"/>
                  </a:lnTo>
                  <a:lnTo>
                    <a:pt x="1720531" y="206639"/>
                  </a:lnTo>
                  <a:lnTo>
                    <a:pt x="1765171" y="241195"/>
                  </a:lnTo>
                  <a:lnTo>
                    <a:pt x="1808376" y="278636"/>
                  </a:lnTo>
                  <a:lnTo>
                    <a:pt x="1849410" y="317515"/>
                  </a:lnTo>
                  <a:lnTo>
                    <a:pt x="1888285" y="358557"/>
                  </a:lnTo>
                  <a:lnTo>
                    <a:pt x="1925737" y="401756"/>
                  </a:lnTo>
                  <a:lnTo>
                    <a:pt x="1960294" y="446396"/>
                  </a:lnTo>
                  <a:lnTo>
                    <a:pt x="1991968" y="493191"/>
                  </a:lnTo>
                  <a:lnTo>
                    <a:pt x="2021482" y="542151"/>
                  </a:lnTo>
                  <a:lnTo>
                    <a:pt x="2048851" y="591830"/>
                  </a:lnTo>
                  <a:lnTo>
                    <a:pt x="2073324" y="642952"/>
                  </a:lnTo>
                  <a:lnTo>
                    <a:pt x="2094927" y="695509"/>
                  </a:lnTo>
                  <a:lnTo>
                    <a:pt x="2113646" y="748789"/>
                  </a:lnTo>
                  <a:lnTo>
                    <a:pt x="2130207" y="802789"/>
                  </a:lnTo>
                  <a:lnTo>
                    <a:pt x="2143174" y="858227"/>
                  </a:lnTo>
                  <a:lnTo>
                    <a:pt x="2153245" y="914385"/>
                  </a:lnTo>
                  <a:lnTo>
                    <a:pt x="2161170" y="970548"/>
                  </a:lnTo>
                  <a:lnTo>
                    <a:pt x="2165488" y="1026706"/>
                  </a:lnTo>
                  <a:lnTo>
                    <a:pt x="2166682" y="1074053"/>
                  </a:lnTo>
                </a:path>
              </a:pathLst>
            </a:custGeom>
            <a:ln w="18719">
              <a:solidFill>
                <a:srgbClr val="4A86E8"/>
              </a:solidFill>
            </a:ln>
          </p:spPr>
          <p:txBody>
            <a:bodyPr wrap="square" lIns="0" tIns="0" rIns="0" bIns="0" rtlCol="0"/>
            <a:lstStyle/>
            <a:p>
              <a:endParaRPr/>
            </a:p>
          </p:txBody>
        </p:sp>
      </p:grpSp>
      <p:sp>
        <p:nvSpPr>
          <p:cNvPr id="13" name="object 13"/>
          <p:cNvSpPr txBox="1"/>
          <p:nvPr/>
        </p:nvSpPr>
        <p:spPr>
          <a:xfrm>
            <a:off x="1593140" y="2796733"/>
            <a:ext cx="6201410" cy="2251257"/>
          </a:xfrm>
          <a:prstGeom prst="rect">
            <a:avLst/>
          </a:prstGeom>
        </p:spPr>
        <p:txBody>
          <a:bodyPr vert="horz" wrap="square" lIns="0" tIns="12065" rIns="0" bIns="0" rtlCol="0">
            <a:spAutoFit/>
          </a:bodyPr>
          <a:lstStyle/>
          <a:p>
            <a:pPr marL="12700">
              <a:lnSpc>
                <a:spcPts val="2865"/>
              </a:lnSpc>
              <a:spcBef>
                <a:spcPts val="95"/>
              </a:spcBef>
            </a:pPr>
            <a:r>
              <a:rPr sz="2400" spc="70" dirty="0">
                <a:solidFill>
                  <a:srgbClr val="262425"/>
                </a:solidFill>
                <a:latin typeface="DejaVu Sans Condensed"/>
                <a:cs typeface="DejaVu Sans Condensed"/>
              </a:rPr>
              <a:t>Deep</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learning</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applications</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in</a:t>
            </a:r>
            <a:r>
              <a:rPr sz="2400" spc="-30" dirty="0">
                <a:solidFill>
                  <a:srgbClr val="262425"/>
                </a:solidFill>
                <a:latin typeface="DejaVu Sans Condensed"/>
                <a:cs typeface="DejaVu Sans Condensed"/>
              </a:rPr>
              <a:t> </a:t>
            </a:r>
            <a:r>
              <a:rPr sz="2400" spc="55" dirty="0">
                <a:solidFill>
                  <a:srgbClr val="262425"/>
                </a:solidFill>
                <a:latin typeface="DejaVu Sans Condensed"/>
                <a:cs typeface="DejaVu Sans Condensed"/>
              </a:rPr>
              <a:t>NLP,</a:t>
            </a:r>
            <a:r>
              <a:rPr sz="2400" spc="-2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including</a:t>
            </a:r>
            <a:endParaRPr sz="2400" dirty="0">
              <a:latin typeface="DejaVu Sans Condensed"/>
              <a:cs typeface="DejaVu Sans Condensed"/>
            </a:endParaRPr>
          </a:p>
          <a:p>
            <a:pPr marL="4111625">
              <a:lnSpc>
                <a:spcPts val="2850"/>
              </a:lnSpc>
            </a:pPr>
            <a:r>
              <a:rPr sz="2400" spc="-25" dirty="0">
                <a:solidFill>
                  <a:srgbClr val="262425"/>
                </a:solidFill>
                <a:latin typeface="DejaVu Sans Condensed"/>
                <a:cs typeface="DejaVu Sans Condensed"/>
              </a:rPr>
              <a:t>and</a:t>
            </a:r>
            <a:endParaRPr sz="2400" dirty="0">
              <a:latin typeface="DejaVu Sans Condensed"/>
              <a:cs typeface="DejaVu Sans Condensed"/>
            </a:endParaRPr>
          </a:p>
          <a:p>
            <a:pPr marL="12700" indent="1786889">
              <a:lnSpc>
                <a:spcPts val="2865"/>
              </a:lnSpc>
            </a:pPr>
            <a:r>
              <a:rPr sz="2400" spc="-160" dirty="0">
                <a:solidFill>
                  <a:srgbClr val="262425"/>
                </a:solidFill>
                <a:latin typeface="DejaVu Sans Condensed"/>
                <a:cs typeface="DejaVu Sans Condensed"/>
              </a:rPr>
              <a:t>,</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have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revolutionized</a:t>
            </a:r>
            <a:r>
              <a:rPr sz="2400" spc="-2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fraud</a:t>
            </a:r>
            <a:endParaRPr sz="2400" dirty="0">
              <a:latin typeface="DejaVu Sans Condensed"/>
              <a:cs typeface="DejaVu Sans Condensed"/>
            </a:endParaRPr>
          </a:p>
          <a:p>
            <a:pPr marL="12700" marR="320040">
              <a:lnSpc>
                <a:spcPct val="99600"/>
              </a:lnSpc>
              <a:spcBef>
                <a:spcPts val="60"/>
              </a:spcBef>
            </a:pPr>
            <a:r>
              <a:rPr sz="2400" dirty="0">
                <a:solidFill>
                  <a:srgbClr val="262425"/>
                </a:solidFill>
                <a:latin typeface="DejaVu Sans Condensed"/>
                <a:cs typeface="DejaVu Sans Condensed"/>
              </a:rPr>
              <a:t>detection</a:t>
            </a:r>
            <a:r>
              <a:rPr sz="2400" spc="45" dirty="0">
                <a:solidFill>
                  <a:srgbClr val="262425"/>
                </a:solidFill>
                <a:latin typeface="DejaVu Sans Condensed"/>
                <a:cs typeface="DejaVu Sans Condensed"/>
              </a:rPr>
              <a:t> </a:t>
            </a:r>
            <a:r>
              <a:rPr sz="2400" dirty="0">
                <a:solidFill>
                  <a:srgbClr val="262425"/>
                </a:solidFill>
                <a:latin typeface="DejaVu Sans Condensed"/>
                <a:cs typeface="DejaVu Sans Condensed"/>
              </a:rPr>
              <a:t>by</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enabling</a:t>
            </a:r>
            <a:r>
              <a:rPr sz="2400" spc="4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5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extraction systems.</a:t>
            </a:r>
            <a:endParaRPr sz="2400" dirty="0">
              <a:latin typeface="DejaVu Sans Condensed"/>
              <a:cs typeface="DejaVu Sans Condensed"/>
            </a:endParaRPr>
          </a:p>
        </p:txBody>
      </p:sp>
      <p:sp>
        <p:nvSpPr>
          <p:cNvPr id="14" name="object 14"/>
          <p:cNvSpPr txBox="1">
            <a:spLocks noGrp="1"/>
          </p:cNvSpPr>
          <p:nvPr>
            <p:ph type="title"/>
          </p:nvPr>
        </p:nvSpPr>
        <p:spPr>
          <a:xfrm>
            <a:off x="1987715" y="1533188"/>
            <a:ext cx="7111365" cy="635000"/>
          </a:xfrm>
          <a:prstGeom prst="rect">
            <a:avLst/>
          </a:prstGeom>
        </p:spPr>
        <p:txBody>
          <a:bodyPr vert="horz" wrap="square" lIns="0" tIns="12065" rIns="0" bIns="0" rtlCol="0">
            <a:spAutoFit/>
          </a:bodyPr>
          <a:lstStyle/>
          <a:p>
            <a:pPr marL="12700">
              <a:lnSpc>
                <a:spcPct val="100000"/>
              </a:lnSpc>
              <a:spcBef>
                <a:spcPts val="95"/>
              </a:spcBef>
            </a:pPr>
            <a:r>
              <a:rPr sz="4000" spc="-390" dirty="0">
                <a:latin typeface="Arial"/>
                <a:cs typeface="Arial"/>
              </a:rPr>
              <a:t>DEEP</a:t>
            </a:r>
            <a:r>
              <a:rPr sz="4000" spc="-135" dirty="0">
                <a:latin typeface="Arial"/>
                <a:cs typeface="Arial"/>
              </a:rPr>
              <a:t> </a:t>
            </a:r>
            <a:r>
              <a:rPr sz="4000" spc="-254" dirty="0">
                <a:latin typeface="Arial"/>
                <a:cs typeface="Arial"/>
              </a:rPr>
              <a:t>LEARNING</a:t>
            </a:r>
            <a:r>
              <a:rPr sz="4000" spc="-130" dirty="0">
                <a:latin typeface="Arial"/>
                <a:cs typeface="Arial"/>
              </a:rPr>
              <a:t> </a:t>
            </a:r>
            <a:r>
              <a:rPr sz="4000" spc="-295" dirty="0">
                <a:latin typeface="Arial"/>
                <a:cs typeface="Arial"/>
              </a:rPr>
              <a:t>APPLICATIONS</a:t>
            </a:r>
            <a:endParaRPr sz="4000">
              <a:latin typeface="Arial"/>
              <a:cs typeface="Arial"/>
            </a:endParaRPr>
          </a:p>
        </p:txBody>
      </p:sp>
      <p:sp>
        <p:nvSpPr>
          <p:cNvPr id="15" name="object 15"/>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8958"/>
            <a:ext cx="18307050" cy="2688590"/>
            <a:chOff x="-9359" y="-8958"/>
            <a:chExt cx="18307050" cy="2688590"/>
          </a:xfrm>
        </p:grpSpPr>
        <p:sp>
          <p:nvSpPr>
            <p:cNvPr id="3" name="object 3"/>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sp>
          <p:nvSpPr>
            <p:cNvPr id="4" name="object 4"/>
            <p:cNvSpPr/>
            <p:nvPr/>
          </p:nvSpPr>
          <p:spPr>
            <a:xfrm>
              <a:off x="15933291" y="0"/>
              <a:ext cx="2355215" cy="2670810"/>
            </a:xfrm>
            <a:custGeom>
              <a:avLst/>
              <a:gdLst/>
              <a:ahLst/>
              <a:cxnLst/>
              <a:rect l="l" t="t" r="r" b="b"/>
              <a:pathLst>
                <a:path w="2355215" h="2670810">
                  <a:moveTo>
                    <a:pt x="0" y="1031697"/>
                  </a:moveTo>
                  <a:lnTo>
                    <a:pt x="2031" y="946238"/>
                  </a:lnTo>
                  <a:lnTo>
                    <a:pt x="8889" y="860082"/>
                  </a:lnTo>
                  <a:lnTo>
                    <a:pt x="19938" y="775322"/>
                  </a:lnTo>
                  <a:lnTo>
                    <a:pt x="35813" y="691235"/>
                  </a:lnTo>
                  <a:lnTo>
                    <a:pt x="55752" y="607847"/>
                  </a:lnTo>
                  <a:lnTo>
                    <a:pt x="79882" y="525144"/>
                  </a:lnTo>
                  <a:lnTo>
                    <a:pt x="108838" y="444512"/>
                  </a:lnTo>
                  <a:lnTo>
                    <a:pt x="141858" y="365251"/>
                  </a:lnTo>
                  <a:lnTo>
                    <a:pt x="178434" y="287375"/>
                  </a:lnTo>
                  <a:lnTo>
                    <a:pt x="219836" y="212267"/>
                  </a:lnTo>
                  <a:lnTo>
                    <a:pt x="264540" y="139204"/>
                  </a:lnTo>
                  <a:lnTo>
                    <a:pt x="312800" y="68224"/>
                  </a:lnTo>
                  <a:lnTo>
                    <a:pt x="365242" y="0"/>
                  </a:lnTo>
                </a:path>
                <a:path w="2355215" h="2670810">
                  <a:moveTo>
                    <a:pt x="2354706" y="2504735"/>
                  </a:moveTo>
                  <a:lnTo>
                    <a:pt x="2305303" y="2528582"/>
                  </a:lnTo>
                  <a:lnTo>
                    <a:pt x="2225928" y="2561666"/>
                  </a:lnTo>
                  <a:lnTo>
                    <a:pt x="2145410" y="2589923"/>
                  </a:lnTo>
                  <a:lnTo>
                    <a:pt x="2062606" y="2614739"/>
                  </a:lnTo>
                  <a:lnTo>
                    <a:pt x="1979294" y="2634716"/>
                  </a:lnTo>
                  <a:lnTo>
                    <a:pt x="1895220" y="2650566"/>
                  </a:lnTo>
                  <a:lnTo>
                    <a:pt x="1809749" y="2661602"/>
                  </a:lnTo>
                  <a:lnTo>
                    <a:pt x="1724278" y="2668485"/>
                  </a:lnTo>
                  <a:lnTo>
                    <a:pt x="1638807" y="2670555"/>
                  </a:lnTo>
                  <a:lnTo>
                    <a:pt x="1638807" y="2669870"/>
                  </a:lnTo>
                  <a:lnTo>
                    <a:pt x="1553336" y="2667799"/>
                  </a:lnTo>
                  <a:lnTo>
                    <a:pt x="1467230" y="2660916"/>
                  </a:lnTo>
                  <a:lnTo>
                    <a:pt x="1382394" y="2649880"/>
                  </a:lnTo>
                  <a:lnTo>
                    <a:pt x="1298320" y="2634030"/>
                  </a:lnTo>
                  <a:lnTo>
                    <a:pt x="1215008" y="2614040"/>
                  </a:lnTo>
                  <a:lnTo>
                    <a:pt x="1132204" y="2589923"/>
                  </a:lnTo>
                  <a:lnTo>
                    <a:pt x="1051686" y="2560980"/>
                  </a:lnTo>
                  <a:lnTo>
                    <a:pt x="972311" y="2528582"/>
                  </a:lnTo>
                  <a:lnTo>
                    <a:pt x="895222" y="2491371"/>
                  </a:lnTo>
                  <a:lnTo>
                    <a:pt x="819403" y="2450706"/>
                  </a:lnTo>
                  <a:lnTo>
                    <a:pt x="746378" y="2405913"/>
                  </a:lnTo>
                  <a:lnTo>
                    <a:pt x="676020" y="2356980"/>
                  </a:lnTo>
                  <a:lnTo>
                    <a:pt x="607821" y="2304605"/>
                  </a:lnTo>
                  <a:lnTo>
                    <a:pt x="542289" y="2249474"/>
                  </a:lnTo>
                  <a:lnTo>
                    <a:pt x="480313" y="2190203"/>
                  </a:lnTo>
                  <a:lnTo>
                    <a:pt x="421004" y="2128176"/>
                  </a:lnTo>
                  <a:lnTo>
                    <a:pt x="365251" y="2062695"/>
                  </a:lnTo>
                  <a:lnTo>
                    <a:pt x="313562" y="1994471"/>
                  </a:lnTo>
                  <a:lnTo>
                    <a:pt x="264540" y="1924176"/>
                  </a:lnTo>
                  <a:lnTo>
                    <a:pt x="219836" y="1851126"/>
                  </a:lnTo>
                  <a:lnTo>
                    <a:pt x="179069" y="1775320"/>
                  </a:lnTo>
                  <a:lnTo>
                    <a:pt x="141858" y="1698129"/>
                  </a:lnTo>
                  <a:lnTo>
                    <a:pt x="108838" y="1618868"/>
                  </a:lnTo>
                  <a:lnTo>
                    <a:pt x="80517" y="1538236"/>
                  </a:lnTo>
                  <a:lnTo>
                    <a:pt x="55752" y="1455534"/>
                  </a:lnTo>
                  <a:lnTo>
                    <a:pt x="35813" y="1372146"/>
                  </a:lnTo>
                  <a:lnTo>
                    <a:pt x="19938" y="1288059"/>
                  </a:lnTo>
                  <a:lnTo>
                    <a:pt x="8889" y="1202613"/>
                  </a:lnTo>
                  <a:lnTo>
                    <a:pt x="2031" y="1117155"/>
                  </a:lnTo>
                  <a:lnTo>
                    <a:pt x="0" y="1031697"/>
                  </a:lnTo>
                </a:path>
              </a:pathLst>
            </a:custGeom>
            <a:ln w="17918">
              <a:solidFill>
                <a:srgbClr val="262425"/>
              </a:solidFill>
            </a:ln>
          </p:spPr>
          <p:txBody>
            <a:bodyPr wrap="square" lIns="0" tIns="0" rIns="0" bIns="0" rtlCol="0"/>
            <a:lstStyle/>
            <a:p>
              <a:endParaRPr/>
            </a:p>
          </p:txBody>
        </p:sp>
        <p:sp>
          <p:nvSpPr>
            <p:cNvPr id="5" name="object 5"/>
            <p:cNvSpPr/>
            <p:nvPr/>
          </p:nvSpPr>
          <p:spPr>
            <a:xfrm>
              <a:off x="16534890" y="0"/>
              <a:ext cx="1753235" cy="2069464"/>
            </a:xfrm>
            <a:custGeom>
              <a:avLst/>
              <a:gdLst/>
              <a:ahLst/>
              <a:cxnLst/>
              <a:rect l="l" t="t" r="r" b="b"/>
              <a:pathLst>
                <a:path w="1753234" h="2069464">
                  <a:moveTo>
                    <a:pt x="1145502" y="0"/>
                  </a:moveTo>
                  <a:lnTo>
                    <a:pt x="928914" y="0"/>
                  </a:lnTo>
                  <a:lnTo>
                    <a:pt x="875283" y="7569"/>
                  </a:lnTo>
                  <a:lnTo>
                    <a:pt x="821435" y="17221"/>
                  </a:lnTo>
                  <a:lnTo>
                    <a:pt x="768476" y="29629"/>
                  </a:lnTo>
                  <a:lnTo>
                    <a:pt x="716787" y="45478"/>
                  </a:lnTo>
                  <a:lnTo>
                    <a:pt x="665733" y="63398"/>
                  </a:lnTo>
                  <a:lnTo>
                    <a:pt x="615441" y="84073"/>
                  </a:lnTo>
                  <a:lnTo>
                    <a:pt x="566546" y="107505"/>
                  </a:lnTo>
                  <a:lnTo>
                    <a:pt x="518921" y="133692"/>
                  </a:lnTo>
                  <a:lnTo>
                    <a:pt x="472058" y="161950"/>
                  </a:lnTo>
                  <a:lnTo>
                    <a:pt x="427227" y="192277"/>
                  </a:lnTo>
                  <a:lnTo>
                    <a:pt x="384555" y="225348"/>
                  </a:lnTo>
                  <a:lnTo>
                    <a:pt x="343153" y="261188"/>
                  </a:lnTo>
                  <a:lnTo>
                    <a:pt x="303910" y="298411"/>
                  </a:lnTo>
                  <a:lnTo>
                    <a:pt x="266699" y="337692"/>
                  </a:lnTo>
                  <a:lnTo>
                    <a:pt x="230885" y="379044"/>
                  </a:lnTo>
                  <a:lnTo>
                    <a:pt x="197738" y="421766"/>
                  </a:lnTo>
                  <a:lnTo>
                    <a:pt x="167512" y="466572"/>
                  </a:lnTo>
                  <a:lnTo>
                    <a:pt x="139191" y="512737"/>
                  </a:lnTo>
                  <a:lnTo>
                    <a:pt x="113029" y="560984"/>
                  </a:lnTo>
                  <a:lnTo>
                    <a:pt x="89534" y="609917"/>
                  </a:lnTo>
                  <a:lnTo>
                    <a:pt x="68960" y="660222"/>
                  </a:lnTo>
                  <a:lnTo>
                    <a:pt x="51053" y="711225"/>
                  </a:lnTo>
                  <a:lnTo>
                    <a:pt x="35178" y="762914"/>
                  </a:lnTo>
                  <a:lnTo>
                    <a:pt x="22732" y="815974"/>
                  </a:lnTo>
                  <a:lnTo>
                    <a:pt x="13080" y="869734"/>
                  </a:lnTo>
                  <a:lnTo>
                    <a:pt x="5460" y="923493"/>
                  </a:lnTo>
                  <a:lnTo>
                    <a:pt x="1396" y="977252"/>
                  </a:lnTo>
                  <a:lnTo>
                    <a:pt x="0" y="1031697"/>
                  </a:lnTo>
                  <a:lnTo>
                    <a:pt x="1396" y="1086129"/>
                  </a:lnTo>
                  <a:lnTo>
                    <a:pt x="5460" y="1139888"/>
                  </a:lnTo>
                  <a:lnTo>
                    <a:pt x="13080" y="1193647"/>
                  </a:lnTo>
                  <a:lnTo>
                    <a:pt x="22732" y="1247406"/>
                  </a:lnTo>
                  <a:lnTo>
                    <a:pt x="35178" y="1299781"/>
                  </a:lnTo>
                  <a:lnTo>
                    <a:pt x="51053" y="1352156"/>
                  </a:lnTo>
                  <a:lnTo>
                    <a:pt x="68960" y="1403159"/>
                  </a:lnTo>
                  <a:lnTo>
                    <a:pt x="89534" y="1453464"/>
                  </a:lnTo>
                  <a:lnTo>
                    <a:pt x="113029" y="1502397"/>
                  </a:lnTo>
                  <a:lnTo>
                    <a:pt x="139191" y="1549958"/>
                  </a:lnTo>
                  <a:lnTo>
                    <a:pt x="167512" y="1596135"/>
                  </a:lnTo>
                  <a:lnTo>
                    <a:pt x="198500" y="1640928"/>
                  </a:lnTo>
                  <a:lnTo>
                    <a:pt x="231520" y="1684350"/>
                  </a:lnTo>
                  <a:lnTo>
                    <a:pt x="266699" y="1725002"/>
                  </a:lnTo>
                  <a:lnTo>
                    <a:pt x="303910" y="1764982"/>
                  </a:lnTo>
                  <a:lnTo>
                    <a:pt x="343153" y="1802193"/>
                  </a:lnTo>
                  <a:lnTo>
                    <a:pt x="384555" y="1837334"/>
                  </a:lnTo>
                  <a:lnTo>
                    <a:pt x="427989" y="1870430"/>
                  </a:lnTo>
                  <a:lnTo>
                    <a:pt x="472820" y="1900745"/>
                  </a:lnTo>
                  <a:lnTo>
                    <a:pt x="518921" y="1929688"/>
                  </a:lnTo>
                  <a:lnTo>
                    <a:pt x="566546" y="1955190"/>
                  </a:lnTo>
                  <a:lnTo>
                    <a:pt x="615441" y="1978621"/>
                  </a:lnTo>
                  <a:lnTo>
                    <a:pt x="665733" y="1999297"/>
                  </a:lnTo>
                  <a:lnTo>
                    <a:pt x="716787" y="2017217"/>
                  </a:lnTo>
                  <a:lnTo>
                    <a:pt x="769111" y="2033066"/>
                  </a:lnTo>
                  <a:lnTo>
                    <a:pt x="821435" y="2045474"/>
                  </a:lnTo>
                  <a:lnTo>
                    <a:pt x="875283" y="2055126"/>
                  </a:lnTo>
                  <a:lnTo>
                    <a:pt x="929004" y="2062695"/>
                  </a:lnTo>
                  <a:lnTo>
                    <a:pt x="982725" y="2066835"/>
                  </a:lnTo>
                  <a:lnTo>
                    <a:pt x="1037208" y="2068220"/>
                  </a:lnTo>
                  <a:lnTo>
                    <a:pt x="1037208" y="2068906"/>
                  </a:lnTo>
                  <a:lnTo>
                    <a:pt x="1091691" y="2067521"/>
                  </a:lnTo>
                  <a:lnTo>
                    <a:pt x="1145412" y="2063394"/>
                  </a:lnTo>
                  <a:lnTo>
                    <a:pt x="1199133" y="2055812"/>
                  </a:lnTo>
                  <a:lnTo>
                    <a:pt x="1252981" y="2046160"/>
                  </a:lnTo>
                  <a:lnTo>
                    <a:pt x="1305305" y="2033765"/>
                  </a:lnTo>
                  <a:lnTo>
                    <a:pt x="1357629" y="2017902"/>
                  </a:lnTo>
                  <a:lnTo>
                    <a:pt x="1408683" y="1999995"/>
                  </a:lnTo>
                  <a:lnTo>
                    <a:pt x="1458975" y="1979307"/>
                  </a:lnTo>
                  <a:lnTo>
                    <a:pt x="1507870" y="1955876"/>
                  </a:lnTo>
                  <a:lnTo>
                    <a:pt x="1555495" y="1929688"/>
                  </a:lnTo>
                  <a:lnTo>
                    <a:pt x="1601596" y="1901431"/>
                  </a:lnTo>
                  <a:lnTo>
                    <a:pt x="1646427" y="1870430"/>
                  </a:lnTo>
                  <a:lnTo>
                    <a:pt x="1689861" y="1837334"/>
                  </a:lnTo>
                  <a:lnTo>
                    <a:pt x="1730501" y="1802193"/>
                  </a:lnTo>
                  <a:lnTo>
                    <a:pt x="1753107" y="1781166"/>
                  </a:lnTo>
                  <a:lnTo>
                    <a:pt x="1753107" y="281908"/>
                  </a:lnTo>
                  <a:lnTo>
                    <a:pt x="1689861" y="225348"/>
                  </a:lnTo>
                  <a:lnTo>
                    <a:pt x="1647189" y="192277"/>
                  </a:lnTo>
                  <a:lnTo>
                    <a:pt x="1602358" y="161950"/>
                  </a:lnTo>
                  <a:lnTo>
                    <a:pt x="1556130" y="133692"/>
                  </a:lnTo>
                  <a:lnTo>
                    <a:pt x="1507870" y="107505"/>
                  </a:lnTo>
                  <a:lnTo>
                    <a:pt x="1458975" y="84073"/>
                  </a:lnTo>
                  <a:lnTo>
                    <a:pt x="1408683" y="63398"/>
                  </a:lnTo>
                  <a:lnTo>
                    <a:pt x="1357629" y="45478"/>
                  </a:lnTo>
                  <a:lnTo>
                    <a:pt x="1305940" y="29629"/>
                  </a:lnTo>
                  <a:lnTo>
                    <a:pt x="1252981" y="17221"/>
                  </a:lnTo>
                  <a:lnTo>
                    <a:pt x="1199133" y="7569"/>
                  </a:lnTo>
                  <a:lnTo>
                    <a:pt x="1145502"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3175">
              <a:solidFill>
                <a:srgbClr val="FFFFFF"/>
              </a:solidFill>
            </a:ln>
          </p:spPr>
          <p:txBody>
            <a:bodyPr wrap="square" lIns="0" tIns="0" rIns="0" bIns="0" rtlCol="0"/>
            <a:lstStyle/>
            <a:p>
              <a:endParaRPr/>
            </a:p>
          </p:txBody>
        </p:sp>
        <p:sp>
          <p:nvSpPr>
            <p:cNvPr id="7" name="object 7"/>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17918">
              <a:solidFill>
                <a:srgbClr val="4A86E8"/>
              </a:solidFill>
            </a:ln>
          </p:spPr>
          <p:txBody>
            <a:bodyPr wrap="square" lIns="0" tIns="0" rIns="0" bIns="0" rtlCol="0"/>
            <a:lstStyle/>
            <a:p>
              <a:endParaRPr/>
            </a:p>
          </p:txBody>
        </p:sp>
      </p:grpSp>
      <p:sp>
        <p:nvSpPr>
          <p:cNvPr id="8" name="object 8"/>
          <p:cNvSpPr txBox="1"/>
          <p:nvPr/>
        </p:nvSpPr>
        <p:spPr>
          <a:xfrm>
            <a:off x="3238436" y="2286197"/>
            <a:ext cx="11517630" cy="741680"/>
          </a:xfrm>
          <a:prstGeom prst="rect">
            <a:avLst/>
          </a:prstGeom>
        </p:spPr>
        <p:txBody>
          <a:bodyPr vert="horz" wrap="square" lIns="0" tIns="13335" rIns="0" bIns="0" rtlCol="0">
            <a:spAutoFit/>
          </a:bodyPr>
          <a:lstStyle/>
          <a:p>
            <a:pPr marL="12700" marR="5080">
              <a:lnSpc>
                <a:spcPct val="100800"/>
              </a:lnSpc>
              <a:spcBef>
                <a:spcPts val="105"/>
              </a:spcBef>
            </a:pPr>
            <a:r>
              <a:rPr sz="1550" dirty="0">
                <a:solidFill>
                  <a:srgbClr val="262425"/>
                </a:solidFill>
                <a:latin typeface="DejaVu Sans Condensed"/>
                <a:cs typeface="DejaVu Sans Condensed"/>
              </a:rPr>
              <a:t>Exploring</a:t>
            </a:r>
            <a:r>
              <a:rPr sz="1550" spc="110" dirty="0">
                <a:solidFill>
                  <a:srgbClr val="262425"/>
                </a:solidFill>
                <a:latin typeface="DejaVu Sans Condensed"/>
                <a:cs typeface="DejaVu Sans Condensed"/>
              </a:rPr>
              <a:t> </a:t>
            </a:r>
            <a:r>
              <a:rPr sz="1550" dirty="0">
                <a:solidFill>
                  <a:srgbClr val="262425"/>
                </a:solidFill>
                <a:latin typeface="DejaVu Sans Condensed"/>
                <a:cs typeface="DejaVu Sans Condensed"/>
              </a:rPr>
              <a:t>real-</a:t>
            </a:r>
            <a:r>
              <a:rPr sz="1550" spc="55" dirty="0">
                <a:solidFill>
                  <a:srgbClr val="262425"/>
                </a:solidFill>
                <a:latin typeface="DejaVu Sans Condensed"/>
                <a:cs typeface="DejaVu Sans Condensed"/>
              </a:rPr>
              <a:t>world</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case</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studies</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of</a:t>
            </a:r>
            <a:r>
              <a:rPr sz="1550" spc="65"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60" dirty="0">
                <a:solidFill>
                  <a:srgbClr val="262425"/>
                </a:solidFill>
                <a:latin typeface="DejaVu Sans Condensed"/>
                <a:cs typeface="DejaVu Sans Condensed"/>
              </a:rPr>
              <a:t> </a:t>
            </a:r>
            <a:r>
              <a:rPr sz="1550" dirty="0">
                <a:solidFill>
                  <a:srgbClr val="262425"/>
                </a:solidFill>
                <a:latin typeface="DejaVu Sans Condensed"/>
                <a:cs typeface="DejaVu Sans Condensed"/>
              </a:rPr>
              <a:t>fraud</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detection</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implementations</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provides</a:t>
            </a:r>
            <a:r>
              <a:rPr sz="1550" spc="55" dirty="0">
                <a:solidFill>
                  <a:srgbClr val="262425"/>
                </a:solidFill>
                <a:latin typeface="DejaVu Sans Condensed"/>
                <a:cs typeface="DejaVu Sans Condensed"/>
              </a:rPr>
              <a:t> </a:t>
            </a:r>
            <a:r>
              <a:rPr sz="1550" dirty="0">
                <a:solidFill>
                  <a:srgbClr val="262425"/>
                </a:solidFill>
                <a:latin typeface="DejaVu Sans Condensed"/>
                <a:cs typeface="DejaVu Sans Condensed"/>
              </a:rPr>
              <a:t>valuable</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insights</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into</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the</a:t>
            </a:r>
            <a:r>
              <a:rPr sz="1550" spc="114" dirty="0">
                <a:solidFill>
                  <a:srgbClr val="262425"/>
                </a:solidFill>
                <a:latin typeface="DejaVu Sans Condensed"/>
                <a:cs typeface="DejaVu Sans Condensed"/>
              </a:rPr>
              <a:t> </a:t>
            </a:r>
            <a:r>
              <a:rPr sz="1550" dirty="0">
                <a:solidFill>
                  <a:srgbClr val="262425"/>
                </a:solidFill>
                <a:latin typeface="DejaVu Sans Condensed"/>
                <a:cs typeface="DejaVu Sans Condensed"/>
              </a:rPr>
              <a:t>eﬀectiveness</a:t>
            </a:r>
            <a:r>
              <a:rPr sz="1550" spc="114" dirty="0">
                <a:solidFill>
                  <a:srgbClr val="262425"/>
                </a:solidFill>
                <a:latin typeface="DejaVu Sans Condensed"/>
                <a:cs typeface="DejaVu Sans Condensed"/>
              </a:rPr>
              <a:t> </a:t>
            </a:r>
            <a:r>
              <a:rPr sz="1550" spc="-25" dirty="0">
                <a:solidFill>
                  <a:srgbClr val="262425"/>
                </a:solidFill>
                <a:latin typeface="DejaVu Sans Condensed"/>
                <a:cs typeface="DejaVu Sans Condensed"/>
              </a:rPr>
              <a:t>of </a:t>
            </a:r>
            <a:r>
              <a:rPr sz="1550" spc="10" dirty="0">
                <a:solidFill>
                  <a:srgbClr val="262425"/>
                </a:solidFill>
                <a:latin typeface="DejaVu Sans Condensed"/>
                <a:cs typeface="DejaVu Sans Condensed"/>
              </a:rPr>
              <a:t>these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techniques.</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By</a:t>
            </a:r>
            <a:r>
              <a:rPr sz="1550" spc="-1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examining</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successful</a:t>
            </a:r>
            <a:r>
              <a:rPr sz="1550" spc="-2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fraud</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detection</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scenarios,</a:t>
            </a:r>
            <a:r>
              <a:rPr sz="1550" spc="-20" dirty="0">
                <a:solidFill>
                  <a:srgbClr val="262425"/>
                </a:solidFill>
                <a:latin typeface="DejaVu Sans Condensed"/>
                <a:cs typeface="DejaVu Sans Condensed"/>
              </a:rPr>
              <a:t> </a:t>
            </a:r>
            <a:r>
              <a:rPr sz="1550" spc="80" dirty="0">
                <a:solidFill>
                  <a:srgbClr val="262425"/>
                </a:solidFill>
                <a:latin typeface="DejaVu Sans Condensed"/>
                <a:cs typeface="DejaVu Sans Condensed"/>
              </a:rPr>
              <a:t>we</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can</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gain</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a</a:t>
            </a:r>
            <a:r>
              <a:rPr sz="1550" spc="40" dirty="0">
                <a:solidFill>
                  <a:srgbClr val="262425"/>
                </a:solidFill>
                <a:latin typeface="DejaVu Sans Condensed"/>
                <a:cs typeface="DejaVu Sans Condensed"/>
              </a:rPr>
              <a:t> </a:t>
            </a:r>
            <a:r>
              <a:rPr sz="1550" spc="50" dirty="0">
                <a:solidFill>
                  <a:srgbClr val="262425"/>
                </a:solidFill>
                <a:latin typeface="DejaVu Sans Condensed"/>
                <a:cs typeface="DejaVu Sans Condensed"/>
              </a:rPr>
              <a:t>deeper</a:t>
            </a:r>
            <a:r>
              <a:rPr sz="1550" spc="-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understanding</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of</a:t>
            </a:r>
            <a:r>
              <a:rPr sz="1550" spc="-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the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practical </a:t>
            </a:r>
            <a:r>
              <a:rPr sz="1550" dirty="0">
                <a:solidFill>
                  <a:srgbClr val="262425"/>
                </a:solidFill>
                <a:latin typeface="DejaVu Sans Condensed"/>
                <a:cs typeface="DejaVu Sans Condensed"/>
              </a:rPr>
              <a:t>applications</a:t>
            </a:r>
            <a:r>
              <a:rPr sz="1550" spc="95" dirty="0">
                <a:solidFill>
                  <a:srgbClr val="262425"/>
                </a:solidFill>
                <a:latin typeface="DejaVu Sans Condensed"/>
                <a:cs typeface="DejaVu Sans Condensed"/>
              </a:rPr>
              <a:t> </a:t>
            </a:r>
            <a:r>
              <a:rPr sz="1550" dirty="0">
                <a:solidFill>
                  <a:srgbClr val="262425"/>
                </a:solidFill>
                <a:latin typeface="DejaVu Sans Condensed"/>
                <a:cs typeface="DejaVu Sans Condensed"/>
              </a:rPr>
              <a:t>and</a:t>
            </a:r>
            <a:r>
              <a:rPr sz="1550" spc="95" dirty="0">
                <a:solidFill>
                  <a:srgbClr val="262425"/>
                </a:solidFill>
                <a:latin typeface="DejaVu Sans Condensed"/>
                <a:cs typeface="DejaVu Sans Condensed"/>
              </a:rPr>
              <a:t> </a:t>
            </a:r>
            <a:r>
              <a:rPr sz="1550" dirty="0">
                <a:solidFill>
                  <a:srgbClr val="262425"/>
                </a:solidFill>
                <a:latin typeface="DejaVu Sans Condensed"/>
                <a:cs typeface="DejaVu Sans Condensed"/>
              </a:rPr>
              <a:t>benefits</a:t>
            </a:r>
            <a:r>
              <a:rPr sz="1550" spc="95" dirty="0">
                <a:solidFill>
                  <a:srgbClr val="262425"/>
                </a:solidFill>
                <a:latin typeface="DejaVu Sans Condensed"/>
                <a:cs typeface="DejaVu Sans Condensed"/>
              </a:rPr>
              <a:t> </a:t>
            </a:r>
            <a:r>
              <a:rPr sz="1550" dirty="0">
                <a:solidFill>
                  <a:srgbClr val="262425"/>
                </a:solidFill>
                <a:latin typeface="DejaVu Sans Condensed"/>
                <a:cs typeface="DejaVu Sans Condensed"/>
              </a:rPr>
              <a:t>of</a:t>
            </a:r>
            <a:r>
              <a:rPr sz="1550" spc="45"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40" dirty="0">
                <a:solidFill>
                  <a:srgbClr val="262425"/>
                </a:solidFill>
                <a:latin typeface="DejaVu Sans Condensed"/>
                <a:cs typeface="DejaVu Sans Condensed"/>
              </a:rPr>
              <a:t> </a:t>
            </a:r>
            <a:r>
              <a:rPr sz="1550" dirty="0">
                <a:solidFill>
                  <a:srgbClr val="262425"/>
                </a:solidFill>
                <a:latin typeface="DejaVu Sans Condensed"/>
                <a:cs typeface="DejaVu Sans Condensed"/>
              </a:rPr>
              <a:t>in</a:t>
            </a:r>
            <a:r>
              <a:rPr sz="1550" spc="95" dirty="0">
                <a:solidFill>
                  <a:srgbClr val="262425"/>
                </a:solidFill>
                <a:latin typeface="DejaVu Sans Condensed"/>
                <a:cs typeface="DejaVu Sans Condensed"/>
              </a:rPr>
              <a:t> </a:t>
            </a:r>
            <a:r>
              <a:rPr sz="1550" dirty="0">
                <a:solidFill>
                  <a:srgbClr val="262425"/>
                </a:solidFill>
                <a:latin typeface="DejaVu Sans Condensed"/>
                <a:cs typeface="DejaVu Sans Condensed"/>
              </a:rPr>
              <a:t>combating</a:t>
            </a:r>
            <a:r>
              <a:rPr sz="1550" spc="9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deception.</a:t>
            </a:r>
            <a:endParaRPr sz="1550">
              <a:latin typeface="DejaVu Sans Condensed"/>
              <a:cs typeface="DejaVu Sans Condensed"/>
            </a:endParaRPr>
          </a:p>
        </p:txBody>
      </p:sp>
      <p:sp>
        <p:nvSpPr>
          <p:cNvPr id="9" name="object 9"/>
          <p:cNvSpPr txBox="1">
            <a:spLocks noGrp="1"/>
          </p:cNvSpPr>
          <p:nvPr>
            <p:ph type="title"/>
          </p:nvPr>
        </p:nvSpPr>
        <p:spPr>
          <a:prstGeom prst="rect">
            <a:avLst/>
          </a:prstGeom>
        </p:spPr>
        <p:txBody>
          <a:bodyPr vert="horz" wrap="square" lIns="0" tIns="12065" rIns="0" bIns="0" rtlCol="0">
            <a:spAutoFit/>
          </a:bodyPr>
          <a:lstStyle/>
          <a:p>
            <a:pPr marL="1642745">
              <a:lnSpc>
                <a:spcPct val="100000"/>
              </a:lnSpc>
              <a:spcBef>
                <a:spcPts val="95"/>
              </a:spcBef>
            </a:pPr>
            <a:r>
              <a:rPr dirty="0"/>
              <a:t>CASE</a:t>
            </a:r>
            <a:r>
              <a:rPr spc="195" dirty="0"/>
              <a:t> </a:t>
            </a:r>
            <a:r>
              <a:rPr spc="140" dirty="0"/>
              <a:t>STUDIES</a:t>
            </a:r>
          </a:p>
        </p:txBody>
      </p:sp>
      <p:pic>
        <p:nvPicPr>
          <p:cNvPr id="10" name="object 10"/>
          <p:cNvPicPr/>
          <p:nvPr/>
        </p:nvPicPr>
        <p:blipFill>
          <a:blip r:embed="rId2" cstate="print"/>
          <a:stretch>
            <a:fillRect/>
          </a:stretch>
        </p:blipFill>
        <p:spPr>
          <a:xfrm>
            <a:off x="-9359" y="5943623"/>
            <a:ext cx="18306719" cy="43433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0040010" y="1027741"/>
            <a:ext cx="8247989" cy="8229600"/>
          </a:xfrm>
          <a:prstGeom prst="rect">
            <a:avLst/>
          </a:prstGeom>
        </p:spPr>
      </p:pic>
      <p:grpSp>
        <p:nvGrpSpPr>
          <p:cNvPr id="5" name="object 5"/>
          <p:cNvGrpSpPr/>
          <p:nvPr/>
        </p:nvGrpSpPr>
        <p:grpSpPr>
          <a:xfrm>
            <a:off x="6073230" y="8575040"/>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46"/>
                  </a:lnTo>
                  <a:lnTo>
                    <a:pt x="9129" y="1532849"/>
                  </a:lnTo>
                  <a:lnTo>
                    <a:pt x="20648" y="1444292"/>
                  </a:lnTo>
                  <a:lnTo>
                    <a:pt x="37209" y="1356453"/>
                  </a:lnTo>
                  <a:lnTo>
                    <a:pt x="58087" y="1269334"/>
                  </a:lnTo>
                  <a:lnTo>
                    <a:pt x="83284" y="1182935"/>
                  </a:lnTo>
                  <a:lnTo>
                    <a:pt x="113523" y="1098698"/>
                  </a:lnTo>
                  <a:lnTo>
                    <a:pt x="148092" y="1015894"/>
                  </a:lnTo>
                  <a:lnTo>
                    <a:pt x="186243" y="934540"/>
                  </a:lnTo>
                  <a:lnTo>
                    <a:pt x="229449" y="856058"/>
                  </a:lnTo>
                  <a:lnTo>
                    <a:pt x="276248" y="779739"/>
                  </a:lnTo>
                  <a:lnTo>
                    <a:pt x="326642" y="705584"/>
                  </a:lnTo>
                  <a:lnTo>
                    <a:pt x="381366" y="634305"/>
                  </a:lnTo>
                  <a:lnTo>
                    <a:pt x="439684" y="566623"/>
                  </a:lnTo>
                  <a:lnTo>
                    <a:pt x="501597" y="501822"/>
                  </a:lnTo>
                  <a:lnTo>
                    <a:pt x="566405" y="439902"/>
                  </a:lnTo>
                  <a:lnTo>
                    <a:pt x="634083" y="381584"/>
                  </a:lnTo>
                  <a:lnTo>
                    <a:pt x="705356" y="326859"/>
                  </a:lnTo>
                  <a:lnTo>
                    <a:pt x="779511" y="276466"/>
                  </a:lnTo>
                  <a:lnTo>
                    <a:pt x="855838" y="229666"/>
                  </a:lnTo>
                  <a:lnTo>
                    <a:pt x="934324" y="186474"/>
                  </a:lnTo>
                  <a:lnTo>
                    <a:pt x="1015667" y="148310"/>
                  </a:lnTo>
                  <a:lnTo>
                    <a:pt x="1098471" y="113753"/>
                  </a:lnTo>
                  <a:lnTo>
                    <a:pt x="1182710" y="83515"/>
                  </a:lnTo>
                  <a:lnTo>
                    <a:pt x="1269109" y="58305"/>
                  </a:lnTo>
                  <a:lnTo>
                    <a:pt x="1356231" y="37426"/>
                  </a:lnTo>
                  <a:lnTo>
                    <a:pt x="1444064" y="20866"/>
                  </a:lnTo>
                  <a:lnTo>
                    <a:pt x="1532621" y="9347"/>
                  </a:lnTo>
                  <a:lnTo>
                    <a:pt x="1622626" y="2146"/>
                  </a:lnTo>
                  <a:lnTo>
                    <a:pt x="1711907" y="0"/>
                  </a:lnTo>
                  <a:lnTo>
                    <a:pt x="1801188" y="2146"/>
                  </a:lnTo>
                  <a:lnTo>
                    <a:pt x="1891180" y="9347"/>
                  </a:lnTo>
                  <a:lnTo>
                    <a:pt x="1979737" y="20866"/>
                  </a:lnTo>
                  <a:lnTo>
                    <a:pt x="2067583" y="37426"/>
                  </a:lnTo>
                  <a:lnTo>
                    <a:pt x="2154692" y="58305"/>
                  </a:lnTo>
                  <a:lnTo>
                    <a:pt x="2241103" y="83515"/>
                  </a:lnTo>
                  <a:lnTo>
                    <a:pt x="2325329" y="113753"/>
                  </a:lnTo>
                  <a:lnTo>
                    <a:pt x="2408133" y="148310"/>
                  </a:lnTo>
                  <a:lnTo>
                    <a:pt x="2489490" y="186474"/>
                  </a:lnTo>
                  <a:lnTo>
                    <a:pt x="2567963" y="229666"/>
                  </a:lnTo>
                  <a:lnTo>
                    <a:pt x="2644290" y="276466"/>
                  </a:lnTo>
                  <a:lnTo>
                    <a:pt x="2718445" y="326859"/>
                  </a:lnTo>
                  <a:lnTo>
                    <a:pt x="2789730" y="381584"/>
                  </a:lnTo>
                  <a:lnTo>
                    <a:pt x="2857409" y="439902"/>
                  </a:lnTo>
                  <a:lnTo>
                    <a:pt x="2922204" y="501822"/>
                  </a:lnTo>
                  <a:lnTo>
                    <a:pt x="2984129" y="566623"/>
                  </a:lnTo>
                  <a:lnTo>
                    <a:pt x="3042448" y="634305"/>
                  </a:lnTo>
                  <a:lnTo>
                    <a:pt x="3097159" y="705584"/>
                  </a:lnTo>
                  <a:lnTo>
                    <a:pt x="3147565" y="779739"/>
                  </a:lnTo>
                  <a:lnTo>
                    <a:pt x="3194365" y="856058"/>
                  </a:lnTo>
                  <a:lnTo>
                    <a:pt x="3237558" y="934540"/>
                  </a:lnTo>
                  <a:lnTo>
                    <a:pt x="3275721" y="1015894"/>
                  </a:lnTo>
                  <a:lnTo>
                    <a:pt x="3310278" y="1098698"/>
                  </a:lnTo>
                  <a:lnTo>
                    <a:pt x="3340517" y="1182935"/>
                  </a:lnTo>
                  <a:lnTo>
                    <a:pt x="3365713" y="1269334"/>
                  </a:lnTo>
                  <a:lnTo>
                    <a:pt x="3386592" y="1356453"/>
                  </a:lnTo>
                  <a:lnTo>
                    <a:pt x="3403153" y="1444292"/>
                  </a:lnTo>
                  <a:lnTo>
                    <a:pt x="3414672" y="1532849"/>
                  </a:lnTo>
                  <a:lnTo>
                    <a:pt x="3421885" y="1622846"/>
                  </a:lnTo>
                  <a:lnTo>
                    <a:pt x="3423814" y="1702598"/>
                  </a:lnTo>
                </a:path>
              </a:pathLst>
            </a:custGeom>
            <a:ln w="18719">
              <a:solidFill>
                <a:srgbClr val="262425"/>
              </a:solidFill>
            </a:ln>
          </p:spPr>
          <p:txBody>
            <a:bodyPr wrap="square" lIns="0" tIns="0" rIns="0" bIns="0" rtlCol="0"/>
            <a:lstStyle/>
            <a:p>
              <a:endParaRPr/>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4"/>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4"/>
                  </a:lnTo>
                  <a:lnTo>
                    <a:pt x="23519" y="858227"/>
                  </a:lnTo>
                  <a:lnTo>
                    <a:pt x="13435" y="914385"/>
                  </a:lnTo>
                  <a:lnTo>
                    <a:pt x="5523" y="970543"/>
                  </a:lnTo>
                  <a:lnTo>
                    <a:pt x="1205" y="1026701"/>
                  </a:lnTo>
                  <a:lnTo>
                    <a:pt x="0" y="1074053"/>
                  </a:lnTo>
                  <a:lnTo>
                    <a:pt x="2166682" y="1074053"/>
                  </a:lnTo>
                  <a:lnTo>
                    <a:pt x="2165488" y="1026701"/>
                  </a:lnTo>
                  <a:lnTo>
                    <a:pt x="2161170" y="970543"/>
                  </a:lnTo>
                  <a:lnTo>
                    <a:pt x="2153245" y="914385"/>
                  </a:lnTo>
                  <a:lnTo>
                    <a:pt x="2143174" y="858227"/>
                  </a:lnTo>
                  <a:lnTo>
                    <a:pt x="2130207" y="802784"/>
                  </a:lnTo>
                  <a:lnTo>
                    <a:pt x="2113646" y="748789"/>
                  </a:lnTo>
                  <a:lnTo>
                    <a:pt x="2094927" y="695509"/>
                  </a:lnTo>
                  <a:lnTo>
                    <a:pt x="2073324" y="642947"/>
                  </a:lnTo>
                  <a:lnTo>
                    <a:pt x="2048851" y="591830"/>
                  </a:lnTo>
                  <a:lnTo>
                    <a:pt x="2021483" y="542151"/>
                  </a:lnTo>
                  <a:lnTo>
                    <a:pt x="1991968" y="493191"/>
                  </a:lnTo>
                  <a:lnTo>
                    <a:pt x="1960294" y="446391"/>
                  </a:lnTo>
                  <a:lnTo>
                    <a:pt x="1925737" y="401751"/>
                  </a:lnTo>
                  <a:lnTo>
                    <a:pt x="1888285" y="358552"/>
                  </a:lnTo>
                  <a:lnTo>
                    <a:pt x="1849410" y="317515"/>
                  </a:lnTo>
                  <a:lnTo>
                    <a:pt x="1808377" y="278636"/>
                  </a:lnTo>
                  <a:lnTo>
                    <a:pt x="1765171" y="241195"/>
                  </a:lnTo>
                  <a:lnTo>
                    <a:pt x="1720531" y="206634"/>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18719">
              <a:solidFill>
                <a:srgbClr val="4A86E8"/>
              </a:solidFill>
            </a:ln>
          </p:spPr>
          <p:txBody>
            <a:bodyPr wrap="square" lIns="0" tIns="0" rIns="0" bIns="0" rtlCol="0"/>
            <a:lstStyle/>
            <a:p>
              <a:endParaRPr/>
            </a:p>
          </p:txBody>
        </p:sp>
      </p:grpSp>
      <p:sp>
        <p:nvSpPr>
          <p:cNvPr id="10" name="object 10"/>
          <p:cNvSpPr txBox="1"/>
          <p:nvPr/>
        </p:nvSpPr>
        <p:spPr>
          <a:xfrm>
            <a:off x="1987715" y="2911608"/>
            <a:ext cx="6483350" cy="2581910"/>
          </a:xfrm>
          <a:prstGeom prst="rect">
            <a:avLst/>
          </a:prstGeom>
        </p:spPr>
        <p:txBody>
          <a:bodyPr vert="horz" wrap="square" lIns="0" tIns="12700" rIns="0" bIns="0" rtlCol="0">
            <a:spAutoFit/>
          </a:bodyPr>
          <a:lstStyle/>
          <a:p>
            <a:pPr marL="12700" marR="5080">
              <a:lnSpc>
                <a:spcPct val="99800"/>
              </a:lnSpc>
              <a:spcBef>
                <a:spcPts val="100"/>
              </a:spcBef>
            </a:pPr>
            <a:r>
              <a:rPr sz="2400" spc="65" dirty="0">
                <a:solidFill>
                  <a:srgbClr val="262425"/>
                </a:solidFill>
                <a:latin typeface="DejaVu Sans Condensed"/>
                <a:cs typeface="DejaVu Sans Condensed"/>
              </a:rPr>
              <a:t>As</a:t>
            </a:r>
            <a:r>
              <a:rPr sz="2400" spc="-105" dirty="0">
                <a:solidFill>
                  <a:srgbClr val="262425"/>
                </a:solidFill>
                <a:latin typeface="DejaVu Sans Condensed"/>
                <a:cs typeface="DejaVu Sans Condensed"/>
              </a:rPr>
              <a:t> </a:t>
            </a:r>
            <a:r>
              <a:rPr sz="2400" spc="105" dirty="0">
                <a:solidFill>
                  <a:srgbClr val="262425"/>
                </a:solidFill>
                <a:latin typeface="DejaVu Sans Condensed"/>
                <a:cs typeface="DejaVu Sans Condensed"/>
              </a:rPr>
              <a:t>we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delve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into</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realm</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85"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9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fraud </a:t>
            </a:r>
            <a:r>
              <a:rPr sz="2400" dirty="0">
                <a:solidFill>
                  <a:srgbClr val="262425"/>
                </a:solidFill>
                <a:latin typeface="DejaVu Sans Condensed"/>
                <a:cs typeface="DejaVu Sans Condensed"/>
              </a:rPr>
              <a:t>detection,</a:t>
            </a:r>
            <a:r>
              <a:rPr sz="2400" spc="10" dirty="0">
                <a:solidFill>
                  <a:srgbClr val="262425"/>
                </a:solidFill>
                <a:latin typeface="DejaVu Sans Condensed"/>
                <a:cs typeface="DejaVu Sans Condensed"/>
              </a:rPr>
              <a:t> </a:t>
            </a:r>
            <a:r>
              <a:rPr sz="2400" spc="-55" dirty="0">
                <a:solidFill>
                  <a:srgbClr val="262425"/>
                </a:solidFill>
                <a:latin typeface="DejaVu Sans Condensed"/>
                <a:cs typeface="DejaVu Sans Condensed"/>
              </a:rPr>
              <a:t>it's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crucial</a:t>
            </a:r>
            <a:r>
              <a:rPr sz="2400" spc="-75" dirty="0">
                <a:solidFill>
                  <a:srgbClr val="262425"/>
                </a:solidFill>
                <a:latin typeface="DejaVu Sans Condensed"/>
                <a:cs typeface="DejaVu Sans Condensed"/>
              </a:rPr>
              <a:t> </a:t>
            </a:r>
            <a:r>
              <a:rPr sz="2400" dirty="0">
                <a:solidFill>
                  <a:srgbClr val="262425"/>
                </a:solidFill>
                <a:latin typeface="DejaVu Sans Condensed"/>
                <a:cs typeface="DejaVu Sans Condensed"/>
              </a:rPr>
              <a:t>to</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address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1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ethical </a:t>
            </a:r>
            <a:r>
              <a:rPr sz="2400" dirty="0">
                <a:solidFill>
                  <a:srgbClr val="262425"/>
                </a:solidFill>
                <a:latin typeface="DejaVu Sans Condensed"/>
                <a:cs typeface="DejaVu Sans Condensed"/>
              </a:rPr>
              <a:t>considerations</a:t>
            </a:r>
            <a:r>
              <a:rPr sz="2400" spc="35" dirty="0">
                <a:solidFill>
                  <a:srgbClr val="262425"/>
                </a:solidFill>
                <a:latin typeface="DejaVu Sans Condensed"/>
                <a:cs typeface="DejaVu Sans Condensed"/>
              </a:rPr>
              <a:t> </a:t>
            </a:r>
            <a:r>
              <a:rPr sz="2400" dirty="0">
                <a:solidFill>
                  <a:srgbClr val="262425"/>
                </a:solidFill>
                <a:latin typeface="DejaVu Sans Condensed"/>
                <a:cs typeface="DejaVu Sans Condensed"/>
              </a:rPr>
              <a:t>surrounding</a:t>
            </a:r>
            <a:r>
              <a:rPr sz="2400" spc="40"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40" dirty="0">
                <a:solidFill>
                  <a:srgbClr val="262425"/>
                </a:solidFill>
                <a:latin typeface="DejaVu Sans Condensed"/>
                <a:cs typeface="DejaVu Sans Condensed"/>
              </a:rPr>
              <a:t> </a:t>
            </a:r>
            <a:r>
              <a:rPr sz="2400" spc="50" dirty="0">
                <a:solidFill>
                  <a:srgbClr val="262425"/>
                </a:solidFill>
                <a:latin typeface="DejaVu Sans Condensed"/>
                <a:cs typeface="DejaVu Sans Condensed"/>
              </a:rPr>
              <a:t>use</a:t>
            </a:r>
            <a:r>
              <a:rPr sz="2400" spc="40"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2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these </a:t>
            </a:r>
            <a:r>
              <a:rPr sz="2400" dirty="0">
                <a:solidFill>
                  <a:srgbClr val="262425"/>
                </a:solidFill>
                <a:latin typeface="DejaVu Sans Condensed"/>
                <a:cs typeface="DejaVu Sans Condensed"/>
              </a:rPr>
              <a:t>technologies.</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Balancing</a:t>
            </a:r>
            <a:r>
              <a:rPr sz="2400" spc="70" dirty="0">
                <a:solidFill>
                  <a:srgbClr val="262425"/>
                </a:solidFill>
                <a:latin typeface="DejaVu Sans Condensed"/>
                <a:cs typeface="DejaVu Sans Condensed"/>
              </a:rPr>
              <a:t> </a:t>
            </a:r>
            <a:r>
              <a:rPr sz="2400" spc="-40" dirty="0">
                <a:solidFill>
                  <a:srgbClr val="262425"/>
                </a:solidFill>
                <a:latin typeface="DejaVu Sans Condensed"/>
                <a:cs typeface="DejaVu Sans Condensed"/>
              </a:rPr>
              <a:t>privacy,</a:t>
            </a:r>
            <a:r>
              <a:rPr sz="2400" spc="7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transparency, </a:t>
            </a:r>
            <a:r>
              <a:rPr sz="2400" dirty="0">
                <a:solidFill>
                  <a:srgbClr val="262425"/>
                </a:solidFill>
                <a:latin typeface="DejaVu Sans Condensed"/>
                <a:cs typeface="DejaVu Sans Condensed"/>
              </a:rPr>
              <a:t>and</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accountability</a:t>
            </a:r>
            <a:r>
              <a:rPr sz="2400" spc="-90" dirty="0">
                <a:solidFill>
                  <a:srgbClr val="262425"/>
                </a:solidFill>
                <a:latin typeface="DejaVu Sans Condensed"/>
                <a:cs typeface="DejaVu Sans Condensed"/>
              </a:rPr>
              <a:t> </a:t>
            </a:r>
            <a:r>
              <a:rPr sz="2400" dirty="0">
                <a:solidFill>
                  <a:srgbClr val="262425"/>
                </a:solidFill>
                <a:latin typeface="DejaVu Sans Condensed"/>
                <a:cs typeface="DejaVu Sans Condensed"/>
              </a:rPr>
              <a:t>is</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essential</a:t>
            </a:r>
            <a:r>
              <a:rPr sz="2400" spc="-105" dirty="0">
                <a:solidFill>
                  <a:srgbClr val="262425"/>
                </a:solidFill>
                <a:latin typeface="DejaVu Sans Condensed"/>
                <a:cs typeface="DejaVu Sans Condensed"/>
              </a:rPr>
              <a:t> </a:t>
            </a:r>
            <a:r>
              <a:rPr sz="2400" dirty="0">
                <a:solidFill>
                  <a:srgbClr val="262425"/>
                </a:solidFill>
                <a:latin typeface="DejaVu Sans Condensed"/>
                <a:cs typeface="DejaVu Sans Condensed"/>
              </a:rPr>
              <a:t>in</a:t>
            </a:r>
            <a:r>
              <a:rPr sz="2400" spc="-2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leveraging </a:t>
            </a:r>
            <a:r>
              <a:rPr sz="2400" spc="195" dirty="0">
                <a:solidFill>
                  <a:srgbClr val="262425"/>
                </a:solidFill>
                <a:latin typeface="DejaVu Sans Condensed"/>
                <a:cs typeface="DejaVu Sans Condensed"/>
              </a:rPr>
              <a:t>NLP</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for</a:t>
            </a:r>
            <a:r>
              <a:rPr sz="2400" spc="-10" dirty="0">
                <a:solidFill>
                  <a:srgbClr val="262425"/>
                </a:solidFill>
                <a:latin typeface="DejaVu Sans Condensed"/>
                <a:cs typeface="DejaVu Sans Condensed"/>
              </a:rPr>
              <a:t> </a:t>
            </a:r>
            <a:r>
              <a:rPr sz="2400" dirty="0">
                <a:solidFill>
                  <a:srgbClr val="262425"/>
                </a:solidFill>
                <a:latin typeface="DejaVu Sans Condensed"/>
                <a:cs typeface="DejaVu Sans Condensed"/>
              </a:rPr>
              <a:t>fraud</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while</a:t>
            </a:r>
            <a:r>
              <a:rPr sz="2400" spc="5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upholding </a:t>
            </a:r>
            <a:r>
              <a:rPr sz="2400" dirty="0">
                <a:solidFill>
                  <a:srgbClr val="262425"/>
                </a:solidFill>
                <a:latin typeface="DejaVu Sans Condensed"/>
                <a:cs typeface="DejaVu Sans Condensed"/>
              </a:rPr>
              <a:t>ethical</a:t>
            </a:r>
            <a:r>
              <a:rPr sz="2400" spc="-4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standards.</a:t>
            </a:r>
            <a:endParaRPr sz="2400">
              <a:latin typeface="DejaVu Sans Condensed"/>
              <a:cs typeface="DejaVu Sans Condensed"/>
            </a:endParaRPr>
          </a:p>
        </p:txBody>
      </p:sp>
      <p:sp>
        <p:nvSpPr>
          <p:cNvPr id="11" name="object 11"/>
          <p:cNvSpPr txBox="1">
            <a:spLocks noGrp="1"/>
          </p:cNvSpPr>
          <p:nvPr>
            <p:ph type="title"/>
          </p:nvPr>
        </p:nvSpPr>
        <p:spPr>
          <a:xfrm>
            <a:off x="1987715" y="1523663"/>
            <a:ext cx="7081520" cy="726440"/>
          </a:xfrm>
          <a:prstGeom prst="rect">
            <a:avLst/>
          </a:prstGeom>
        </p:spPr>
        <p:txBody>
          <a:bodyPr vert="horz" wrap="square" lIns="0" tIns="12065" rIns="0" bIns="0" rtlCol="0">
            <a:spAutoFit/>
          </a:bodyPr>
          <a:lstStyle/>
          <a:p>
            <a:pPr marL="12700">
              <a:lnSpc>
                <a:spcPct val="100000"/>
              </a:lnSpc>
              <a:spcBef>
                <a:spcPts val="95"/>
              </a:spcBef>
            </a:pPr>
            <a:r>
              <a:rPr sz="4600" spc="215" dirty="0"/>
              <a:t>ETHICAL</a:t>
            </a:r>
            <a:r>
              <a:rPr sz="4600" spc="80" dirty="0"/>
              <a:t> </a:t>
            </a:r>
            <a:r>
              <a:rPr sz="4600" spc="180" dirty="0"/>
              <a:t>CONSIDERATIONS</a:t>
            </a:r>
            <a:endParaRPr sz="4600"/>
          </a:p>
        </p:txBody>
      </p:sp>
      <p:sp>
        <p:nvSpPr>
          <p:cNvPr id="12" name="object 12"/>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8958"/>
            <a:ext cx="18307050" cy="2688590"/>
            <a:chOff x="-9359" y="-8958"/>
            <a:chExt cx="18307050" cy="2688590"/>
          </a:xfrm>
        </p:grpSpPr>
        <p:sp>
          <p:nvSpPr>
            <p:cNvPr id="3" name="object 3"/>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sp>
          <p:nvSpPr>
            <p:cNvPr id="4" name="object 4"/>
            <p:cNvSpPr/>
            <p:nvPr/>
          </p:nvSpPr>
          <p:spPr>
            <a:xfrm>
              <a:off x="15933291" y="0"/>
              <a:ext cx="2355215" cy="2670810"/>
            </a:xfrm>
            <a:custGeom>
              <a:avLst/>
              <a:gdLst/>
              <a:ahLst/>
              <a:cxnLst/>
              <a:rect l="l" t="t" r="r" b="b"/>
              <a:pathLst>
                <a:path w="2355215" h="2670810">
                  <a:moveTo>
                    <a:pt x="0" y="1031697"/>
                  </a:moveTo>
                  <a:lnTo>
                    <a:pt x="2031" y="946238"/>
                  </a:lnTo>
                  <a:lnTo>
                    <a:pt x="8889" y="860082"/>
                  </a:lnTo>
                  <a:lnTo>
                    <a:pt x="19938" y="775322"/>
                  </a:lnTo>
                  <a:lnTo>
                    <a:pt x="35813" y="691235"/>
                  </a:lnTo>
                  <a:lnTo>
                    <a:pt x="55752" y="607847"/>
                  </a:lnTo>
                  <a:lnTo>
                    <a:pt x="79882" y="525144"/>
                  </a:lnTo>
                  <a:lnTo>
                    <a:pt x="108838" y="444512"/>
                  </a:lnTo>
                  <a:lnTo>
                    <a:pt x="141858" y="365251"/>
                  </a:lnTo>
                  <a:lnTo>
                    <a:pt x="178434" y="287375"/>
                  </a:lnTo>
                  <a:lnTo>
                    <a:pt x="219836" y="212267"/>
                  </a:lnTo>
                  <a:lnTo>
                    <a:pt x="264540" y="139204"/>
                  </a:lnTo>
                  <a:lnTo>
                    <a:pt x="312800" y="68224"/>
                  </a:lnTo>
                  <a:lnTo>
                    <a:pt x="365242" y="0"/>
                  </a:lnTo>
                </a:path>
                <a:path w="2355215" h="2670810">
                  <a:moveTo>
                    <a:pt x="2354706" y="2504735"/>
                  </a:moveTo>
                  <a:lnTo>
                    <a:pt x="2305303" y="2528582"/>
                  </a:lnTo>
                  <a:lnTo>
                    <a:pt x="2225928" y="2561666"/>
                  </a:lnTo>
                  <a:lnTo>
                    <a:pt x="2145410" y="2589923"/>
                  </a:lnTo>
                  <a:lnTo>
                    <a:pt x="2062606" y="2614739"/>
                  </a:lnTo>
                  <a:lnTo>
                    <a:pt x="1979294" y="2634716"/>
                  </a:lnTo>
                  <a:lnTo>
                    <a:pt x="1895220" y="2650566"/>
                  </a:lnTo>
                  <a:lnTo>
                    <a:pt x="1809749" y="2661602"/>
                  </a:lnTo>
                  <a:lnTo>
                    <a:pt x="1724278" y="2668485"/>
                  </a:lnTo>
                  <a:lnTo>
                    <a:pt x="1638807" y="2670555"/>
                  </a:lnTo>
                  <a:lnTo>
                    <a:pt x="1638807" y="2669870"/>
                  </a:lnTo>
                  <a:lnTo>
                    <a:pt x="1553336" y="2667799"/>
                  </a:lnTo>
                  <a:lnTo>
                    <a:pt x="1467230" y="2660916"/>
                  </a:lnTo>
                  <a:lnTo>
                    <a:pt x="1382394" y="2649880"/>
                  </a:lnTo>
                  <a:lnTo>
                    <a:pt x="1298320" y="2634030"/>
                  </a:lnTo>
                  <a:lnTo>
                    <a:pt x="1215008" y="2614040"/>
                  </a:lnTo>
                  <a:lnTo>
                    <a:pt x="1132204" y="2589923"/>
                  </a:lnTo>
                  <a:lnTo>
                    <a:pt x="1051686" y="2560980"/>
                  </a:lnTo>
                  <a:lnTo>
                    <a:pt x="972311" y="2528582"/>
                  </a:lnTo>
                  <a:lnTo>
                    <a:pt x="895222" y="2491371"/>
                  </a:lnTo>
                  <a:lnTo>
                    <a:pt x="819403" y="2450706"/>
                  </a:lnTo>
                  <a:lnTo>
                    <a:pt x="746378" y="2405913"/>
                  </a:lnTo>
                  <a:lnTo>
                    <a:pt x="676020" y="2356980"/>
                  </a:lnTo>
                  <a:lnTo>
                    <a:pt x="607821" y="2304605"/>
                  </a:lnTo>
                  <a:lnTo>
                    <a:pt x="542289" y="2249474"/>
                  </a:lnTo>
                  <a:lnTo>
                    <a:pt x="480313" y="2190203"/>
                  </a:lnTo>
                  <a:lnTo>
                    <a:pt x="421004" y="2128176"/>
                  </a:lnTo>
                  <a:lnTo>
                    <a:pt x="365251" y="2062695"/>
                  </a:lnTo>
                  <a:lnTo>
                    <a:pt x="313562" y="1994471"/>
                  </a:lnTo>
                  <a:lnTo>
                    <a:pt x="264540" y="1924176"/>
                  </a:lnTo>
                  <a:lnTo>
                    <a:pt x="219836" y="1851126"/>
                  </a:lnTo>
                  <a:lnTo>
                    <a:pt x="179069" y="1775320"/>
                  </a:lnTo>
                  <a:lnTo>
                    <a:pt x="141858" y="1698129"/>
                  </a:lnTo>
                  <a:lnTo>
                    <a:pt x="108838" y="1618868"/>
                  </a:lnTo>
                  <a:lnTo>
                    <a:pt x="80517" y="1538236"/>
                  </a:lnTo>
                  <a:lnTo>
                    <a:pt x="55752" y="1455534"/>
                  </a:lnTo>
                  <a:lnTo>
                    <a:pt x="35813" y="1372146"/>
                  </a:lnTo>
                  <a:lnTo>
                    <a:pt x="19938" y="1288059"/>
                  </a:lnTo>
                  <a:lnTo>
                    <a:pt x="8889" y="1202613"/>
                  </a:lnTo>
                  <a:lnTo>
                    <a:pt x="2031" y="1117155"/>
                  </a:lnTo>
                  <a:lnTo>
                    <a:pt x="0" y="1031697"/>
                  </a:lnTo>
                </a:path>
              </a:pathLst>
            </a:custGeom>
            <a:ln w="17918">
              <a:solidFill>
                <a:srgbClr val="262425"/>
              </a:solidFill>
            </a:ln>
          </p:spPr>
          <p:txBody>
            <a:bodyPr wrap="square" lIns="0" tIns="0" rIns="0" bIns="0" rtlCol="0"/>
            <a:lstStyle/>
            <a:p>
              <a:endParaRPr/>
            </a:p>
          </p:txBody>
        </p:sp>
        <p:sp>
          <p:nvSpPr>
            <p:cNvPr id="5" name="object 5"/>
            <p:cNvSpPr/>
            <p:nvPr/>
          </p:nvSpPr>
          <p:spPr>
            <a:xfrm>
              <a:off x="16534890" y="0"/>
              <a:ext cx="1753235" cy="2069464"/>
            </a:xfrm>
            <a:custGeom>
              <a:avLst/>
              <a:gdLst/>
              <a:ahLst/>
              <a:cxnLst/>
              <a:rect l="l" t="t" r="r" b="b"/>
              <a:pathLst>
                <a:path w="1753234" h="2069464">
                  <a:moveTo>
                    <a:pt x="1145502" y="0"/>
                  </a:moveTo>
                  <a:lnTo>
                    <a:pt x="928914" y="0"/>
                  </a:lnTo>
                  <a:lnTo>
                    <a:pt x="875283" y="7569"/>
                  </a:lnTo>
                  <a:lnTo>
                    <a:pt x="821435" y="17221"/>
                  </a:lnTo>
                  <a:lnTo>
                    <a:pt x="768476" y="29629"/>
                  </a:lnTo>
                  <a:lnTo>
                    <a:pt x="716787" y="45478"/>
                  </a:lnTo>
                  <a:lnTo>
                    <a:pt x="665733" y="63398"/>
                  </a:lnTo>
                  <a:lnTo>
                    <a:pt x="615441" y="84073"/>
                  </a:lnTo>
                  <a:lnTo>
                    <a:pt x="566546" y="107505"/>
                  </a:lnTo>
                  <a:lnTo>
                    <a:pt x="518921" y="133692"/>
                  </a:lnTo>
                  <a:lnTo>
                    <a:pt x="472058" y="161950"/>
                  </a:lnTo>
                  <a:lnTo>
                    <a:pt x="427227" y="192277"/>
                  </a:lnTo>
                  <a:lnTo>
                    <a:pt x="384555" y="225348"/>
                  </a:lnTo>
                  <a:lnTo>
                    <a:pt x="343153" y="261188"/>
                  </a:lnTo>
                  <a:lnTo>
                    <a:pt x="303910" y="298411"/>
                  </a:lnTo>
                  <a:lnTo>
                    <a:pt x="266699" y="337692"/>
                  </a:lnTo>
                  <a:lnTo>
                    <a:pt x="230885" y="379044"/>
                  </a:lnTo>
                  <a:lnTo>
                    <a:pt x="197738" y="421766"/>
                  </a:lnTo>
                  <a:lnTo>
                    <a:pt x="167512" y="466572"/>
                  </a:lnTo>
                  <a:lnTo>
                    <a:pt x="139191" y="512737"/>
                  </a:lnTo>
                  <a:lnTo>
                    <a:pt x="113029" y="560984"/>
                  </a:lnTo>
                  <a:lnTo>
                    <a:pt x="89534" y="609917"/>
                  </a:lnTo>
                  <a:lnTo>
                    <a:pt x="68960" y="660222"/>
                  </a:lnTo>
                  <a:lnTo>
                    <a:pt x="51053" y="711225"/>
                  </a:lnTo>
                  <a:lnTo>
                    <a:pt x="35178" y="762914"/>
                  </a:lnTo>
                  <a:lnTo>
                    <a:pt x="22732" y="815974"/>
                  </a:lnTo>
                  <a:lnTo>
                    <a:pt x="13080" y="869734"/>
                  </a:lnTo>
                  <a:lnTo>
                    <a:pt x="5460" y="923493"/>
                  </a:lnTo>
                  <a:lnTo>
                    <a:pt x="1396" y="977252"/>
                  </a:lnTo>
                  <a:lnTo>
                    <a:pt x="0" y="1031697"/>
                  </a:lnTo>
                  <a:lnTo>
                    <a:pt x="1396" y="1086129"/>
                  </a:lnTo>
                  <a:lnTo>
                    <a:pt x="5460" y="1139888"/>
                  </a:lnTo>
                  <a:lnTo>
                    <a:pt x="13080" y="1193647"/>
                  </a:lnTo>
                  <a:lnTo>
                    <a:pt x="22732" y="1247406"/>
                  </a:lnTo>
                  <a:lnTo>
                    <a:pt x="35178" y="1299781"/>
                  </a:lnTo>
                  <a:lnTo>
                    <a:pt x="51053" y="1352156"/>
                  </a:lnTo>
                  <a:lnTo>
                    <a:pt x="68960" y="1403159"/>
                  </a:lnTo>
                  <a:lnTo>
                    <a:pt x="89534" y="1453464"/>
                  </a:lnTo>
                  <a:lnTo>
                    <a:pt x="113029" y="1502397"/>
                  </a:lnTo>
                  <a:lnTo>
                    <a:pt x="139191" y="1549958"/>
                  </a:lnTo>
                  <a:lnTo>
                    <a:pt x="167512" y="1596135"/>
                  </a:lnTo>
                  <a:lnTo>
                    <a:pt x="198500" y="1640928"/>
                  </a:lnTo>
                  <a:lnTo>
                    <a:pt x="231520" y="1684350"/>
                  </a:lnTo>
                  <a:lnTo>
                    <a:pt x="266699" y="1725002"/>
                  </a:lnTo>
                  <a:lnTo>
                    <a:pt x="303910" y="1764982"/>
                  </a:lnTo>
                  <a:lnTo>
                    <a:pt x="343153" y="1802193"/>
                  </a:lnTo>
                  <a:lnTo>
                    <a:pt x="384555" y="1837334"/>
                  </a:lnTo>
                  <a:lnTo>
                    <a:pt x="427989" y="1870430"/>
                  </a:lnTo>
                  <a:lnTo>
                    <a:pt x="472820" y="1900745"/>
                  </a:lnTo>
                  <a:lnTo>
                    <a:pt x="518921" y="1929688"/>
                  </a:lnTo>
                  <a:lnTo>
                    <a:pt x="566546" y="1955190"/>
                  </a:lnTo>
                  <a:lnTo>
                    <a:pt x="615441" y="1978621"/>
                  </a:lnTo>
                  <a:lnTo>
                    <a:pt x="665733" y="1999297"/>
                  </a:lnTo>
                  <a:lnTo>
                    <a:pt x="716787" y="2017217"/>
                  </a:lnTo>
                  <a:lnTo>
                    <a:pt x="769111" y="2033066"/>
                  </a:lnTo>
                  <a:lnTo>
                    <a:pt x="821435" y="2045474"/>
                  </a:lnTo>
                  <a:lnTo>
                    <a:pt x="875283" y="2055126"/>
                  </a:lnTo>
                  <a:lnTo>
                    <a:pt x="929004" y="2062695"/>
                  </a:lnTo>
                  <a:lnTo>
                    <a:pt x="982725" y="2066835"/>
                  </a:lnTo>
                  <a:lnTo>
                    <a:pt x="1037208" y="2068220"/>
                  </a:lnTo>
                  <a:lnTo>
                    <a:pt x="1037208" y="2068906"/>
                  </a:lnTo>
                  <a:lnTo>
                    <a:pt x="1091691" y="2067521"/>
                  </a:lnTo>
                  <a:lnTo>
                    <a:pt x="1145412" y="2063394"/>
                  </a:lnTo>
                  <a:lnTo>
                    <a:pt x="1199133" y="2055812"/>
                  </a:lnTo>
                  <a:lnTo>
                    <a:pt x="1252981" y="2046160"/>
                  </a:lnTo>
                  <a:lnTo>
                    <a:pt x="1305305" y="2033765"/>
                  </a:lnTo>
                  <a:lnTo>
                    <a:pt x="1357629" y="2017902"/>
                  </a:lnTo>
                  <a:lnTo>
                    <a:pt x="1408683" y="1999995"/>
                  </a:lnTo>
                  <a:lnTo>
                    <a:pt x="1458975" y="1979307"/>
                  </a:lnTo>
                  <a:lnTo>
                    <a:pt x="1507870" y="1955876"/>
                  </a:lnTo>
                  <a:lnTo>
                    <a:pt x="1555495" y="1929688"/>
                  </a:lnTo>
                  <a:lnTo>
                    <a:pt x="1601596" y="1901431"/>
                  </a:lnTo>
                  <a:lnTo>
                    <a:pt x="1646427" y="1870430"/>
                  </a:lnTo>
                  <a:lnTo>
                    <a:pt x="1689861" y="1837334"/>
                  </a:lnTo>
                  <a:lnTo>
                    <a:pt x="1730501" y="1802193"/>
                  </a:lnTo>
                  <a:lnTo>
                    <a:pt x="1753107" y="1781166"/>
                  </a:lnTo>
                  <a:lnTo>
                    <a:pt x="1753107" y="281908"/>
                  </a:lnTo>
                  <a:lnTo>
                    <a:pt x="1689861" y="225348"/>
                  </a:lnTo>
                  <a:lnTo>
                    <a:pt x="1647189" y="192277"/>
                  </a:lnTo>
                  <a:lnTo>
                    <a:pt x="1602358" y="161950"/>
                  </a:lnTo>
                  <a:lnTo>
                    <a:pt x="1556130" y="133692"/>
                  </a:lnTo>
                  <a:lnTo>
                    <a:pt x="1507870" y="107505"/>
                  </a:lnTo>
                  <a:lnTo>
                    <a:pt x="1458975" y="84073"/>
                  </a:lnTo>
                  <a:lnTo>
                    <a:pt x="1408683" y="63398"/>
                  </a:lnTo>
                  <a:lnTo>
                    <a:pt x="1357629" y="45478"/>
                  </a:lnTo>
                  <a:lnTo>
                    <a:pt x="1305940" y="29629"/>
                  </a:lnTo>
                  <a:lnTo>
                    <a:pt x="1252981" y="17221"/>
                  </a:lnTo>
                  <a:lnTo>
                    <a:pt x="1199133" y="7569"/>
                  </a:lnTo>
                  <a:lnTo>
                    <a:pt x="1145502"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3175">
              <a:solidFill>
                <a:srgbClr val="FFFFFF"/>
              </a:solidFill>
            </a:ln>
          </p:spPr>
          <p:txBody>
            <a:bodyPr wrap="square" lIns="0" tIns="0" rIns="0" bIns="0" rtlCol="0"/>
            <a:lstStyle/>
            <a:p>
              <a:endParaRPr/>
            </a:p>
          </p:txBody>
        </p:sp>
        <p:sp>
          <p:nvSpPr>
            <p:cNvPr id="7" name="object 7"/>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17918">
              <a:solidFill>
                <a:srgbClr val="4A86E8"/>
              </a:solidFill>
            </a:ln>
          </p:spPr>
          <p:txBody>
            <a:bodyPr wrap="square" lIns="0" tIns="0" rIns="0" bIns="0" rtlCol="0"/>
            <a:lstStyle/>
            <a:p>
              <a:endParaRPr/>
            </a:p>
          </p:txBody>
        </p:sp>
      </p:grpSp>
      <p:sp>
        <p:nvSpPr>
          <p:cNvPr id="8" name="object 8"/>
          <p:cNvSpPr txBox="1"/>
          <p:nvPr/>
        </p:nvSpPr>
        <p:spPr>
          <a:xfrm>
            <a:off x="3238436" y="2286197"/>
            <a:ext cx="11761470" cy="741680"/>
          </a:xfrm>
          <a:prstGeom prst="rect">
            <a:avLst/>
          </a:prstGeom>
        </p:spPr>
        <p:txBody>
          <a:bodyPr vert="horz" wrap="square" lIns="0" tIns="13335" rIns="0" bIns="0" rtlCol="0">
            <a:spAutoFit/>
          </a:bodyPr>
          <a:lstStyle/>
          <a:p>
            <a:pPr marL="12700" marR="5080">
              <a:lnSpc>
                <a:spcPct val="100800"/>
              </a:lnSpc>
              <a:spcBef>
                <a:spcPts val="105"/>
              </a:spcBef>
            </a:pPr>
            <a:r>
              <a:rPr sz="1550" spc="10" dirty="0">
                <a:solidFill>
                  <a:srgbClr val="262425"/>
                </a:solidFill>
                <a:latin typeface="DejaVu Sans Condensed"/>
                <a:cs typeface="DejaVu Sans Condensed"/>
              </a:rPr>
              <a:t>Navigating</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the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regulatory</a:t>
            </a:r>
            <a:r>
              <a:rPr sz="1550" spc="-15" dirty="0">
                <a:solidFill>
                  <a:srgbClr val="262425"/>
                </a:solidFill>
                <a:latin typeface="DejaVu Sans Condensed"/>
                <a:cs typeface="DejaVu Sans Condensed"/>
              </a:rPr>
              <a:t> </a:t>
            </a:r>
            <a:r>
              <a:rPr sz="1550" spc="45" dirty="0">
                <a:solidFill>
                  <a:srgbClr val="262425"/>
                </a:solidFill>
                <a:latin typeface="DejaVu Sans Condensed"/>
                <a:cs typeface="DejaVu Sans Condensed"/>
              </a:rPr>
              <a:t>landscape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is</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paramount</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in</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implementing</a:t>
            </a:r>
            <a:r>
              <a:rPr sz="1550" spc="35"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1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fraud</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detection</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solutions.</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Understanding</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the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legal </a:t>
            </a:r>
            <a:r>
              <a:rPr sz="1550" spc="10" dirty="0">
                <a:solidFill>
                  <a:srgbClr val="262425"/>
                </a:solidFill>
                <a:latin typeface="DejaVu Sans Condensed"/>
                <a:cs typeface="DejaVu Sans Condensed"/>
              </a:rPr>
              <a:t>frameworks,</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data</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privacy</a:t>
            </a:r>
            <a:r>
              <a:rPr sz="1550" spc="-1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regulations,</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and</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compliance</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requirements</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ensures</a:t>
            </a:r>
            <a:r>
              <a:rPr sz="1550" spc="40" dirty="0">
                <a:solidFill>
                  <a:srgbClr val="262425"/>
                </a:solidFill>
                <a:latin typeface="DejaVu Sans Condensed"/>
                <a:cs typeface="DejaVu Sans Condensed"/>
              </a:rPr>
              <a:t> </a:t>
            </a:r>
            <a:r>
              <a:rPr sz="1550" dirty="0">
                <a:solidFill>
                  <a:srgbClr val="262425"/>
                </a:solidFill>
                <a:latin typeface="DejaVu Sans Condensed"/>
                <a:cs typeface="DejaVu Sans Condensed"/>
              </a:rPr>
              <a:t>that</a:t>
            </a:r>
            <a:r>
              <a:rPr sz="1550" spc="35"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1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applications</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adhere</a:t>
            </a:r>
            <a:r>
              <a:rPr sz="1550" spc="3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to</a:t>
            </a:r>
            <a:r>
              <a:rPr sz="1550" spc="4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industry</a:t>
            </a:r>
            <a:r>
              <a:rPr sz="1550" spc="-10" dirty="0">
                <a:solidFill>
                  <a:srgbClr val="262425"/>
                </a:solidFill>
                <a:latin typeface="DejaVu Sans Condensed"/>
                <a:cs typeface="DejaVu Sans Condensed"/>
              </a:rPr>
              <a:t> standards </a:t>
            </a:r>
            <a:r>
              <a:rPr sz="1550" dirty="0">
                <a:solidFill>
                  <a:srgbClr val="262425"/>
                </a:solidFill>
                <a:latin typeface="DejaVu Sans Condensed"/>
                <a:cs typeface="DejaVu Sans Condensed"/>
              </a:rPr>
              <a:t>and</a:t>
            </a:r>
            <a:r>
              <a:rPr sz="1550" spc="120" dirty="0">
                <a:solidFill>
                  <a:srgbClr val="262425"/>
                </a:solidFill>
                <a:latin typeface="DejaVu Sans Condensed"/>
                <a:cs typeface="DejaVu Sans Condensed"/>
              </a:rPr>
              <a:t> </a:t>
            </a:r>
            <a:r>
              <a:rPr sz="1550" dirty="0">
                <a:solidFill>
                  <a:srgbClr val="262425"/>
                </a:solidFill>
                <a:latin typeface="DejaVu Sans Condensed"/>
                <a:cs typeface="DejaVu Sans Condensed"/>
              </a:rPr>
              <a:t>regulatory</a:t>
            </a:r>
            <a:r>
              <a:rPr sz="1550" spc="6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guidelines.</a:t>
            </a:r>
            <a:endParaRPr sz="1550">
              <a:latin typeface="DejaVu Sans Condensed"/>
              <a:cs typeface="DejaVu Sans Condensed"/>
            </a:endParaRPr>
          </a:p>
        </p:txBody>
      </p:sp>
      <p:sp>
        <p:nvSpPr>
          <p:cNvPr id="9" name="object 9"/>
          <p:cNvSpPr txBox="1">
            <a:spLocks noGrp="1"/>
          </p:cNvSpPr>
          <p:nvPr>
            <p:ph type="title"/>
          </p:nvPr>
        </p:nvSpPr>
        <p:spPr>
          <a:prstGeom prst="rect">
            <a:avLst/>
          </a:prstGeom>
        </p:spPr>
        <p:txBody>
          <a:bodyPr vert="horz" wrap="square" lIns="0" tIns="12065" rIns="0" bIns="0" rtlCol="0">
            <a:spAutoFit/>
          </a:bodyPr>
          <a:lstStyle/>
          <a:p>
            <a:pPr marL="1642745">
              <a:lnSpc>
                <a:spcPct val="100000"/>
              </a:lnSpc>
              <a:spcBef>
                <a:spcPts val="95"/>
              </a:spcBef>
            </a:pPr>
            <a:r>
              <a:rPr spc="155" dirty="0"/>
              <a:t>REGULATORY</a:t>
            </a:r>
            <a:r>
              <a:rPr spc="100" dirty="0"/>
              <a:t> </a:t>
            </a:r>
            <a:r>
              <a:rPr spc="265" dirty="0"/>
              <a:t>COMPLIANCE</a:t>
            </a:r>
          </a:p>
        </p:txBody>
      </p:sp>
      <p:pic>
        <p:nvPicPr>
          <p:cNvPr id="10" name="object 10"/>
          <p:cNvPicPr/>
          <p:nvPr/>
        </p:nvPicPr>
        <p:blipFill>
          <a:blip r:embed="rId2" cstate="print"/>
          <a:stretch>
            <a:fillRect/>
          </a:stretch>
        </p:blipFill>
        <p:spPr>
          <a:xfrm>
            <a:off x="-9359" y="5943623"/>
            <a:ext cx="18306719" cy="43433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31491" y="3969892"/>
            <a:ext cx="1435608" cy="230530"/>
          </a:xfrm>
          <a:prstGeom prst="rect">
            <a:avLst/>
          </a:prstGeom>
        </p:spPr>
      </p:pic>
      <p:pic>
        <p:nvPicPr>
          <p:cNvPr id="3" name="object 3"/>
          <p:cNvPicPr/>
          <p:nvPr/>
        </p:nvPicPr>
        <p:blipFill>
          <a:blip r:embed="rId3" cstate="print"/>
          <a:stretch>
            <a:fillRect/>
          </a:stretch>
        </p:blipFill>
        <p:spPr>
          <a:xfrm>
            <a:off x="9814852" y="4322317"/>
            <a:ext cx="1952866" cy="293331"/>
          </a:xfrm>
          <a:prstGeom prst="rect">
            <a:avLst/>
          </a:prstGeom>
        </p:spPr>
      </p:pic>
      <p:pic>
        <p:nvPicPr>
          <p:cNvPr id="4" name="object 4"/>
          <p:cNvPicPr/>
          <p:nvPr/>
        </p:nvPicPr>
        <p:blipFill>
          <a:blip r:embed="rId4" cstate="print"/>
          <a:stretch>
            <a:fillRect/>
          </a:stretch>
        </p:blipFill>
        <p:spPr>
          <a:xfrm>
            <a:off x="12221947" y="4322317"/>
            <a:ext cx="2759354" cy="293331"/>
          </a:xfrm>
          <a:prstGeom prst="rect">
            <a:avLst/>
          </a:prstGeom>
        </p:spPr>
      </p:pic>
      <p:sp>
        <p:nvSpPr>
          <p:cNvPr id="5" name="object 5"/>
          <p:cNvSpPr txBox="1"/>
          <p:nvPr/>
        </p:nvSpPr>
        <p:spPr>
          <a:xfrm>
            <a:off x="9781425" y="3184937"/>
            <a:ext cx="6800215" cy="2141855"/>
          </a:xfrm>
          <a:prstGeom prst="rect">
            <a:avLst/>
          </a:prstGeom>
        </p:spPr>
        <p:txBody>
          <a:bodyPr vert="horz" wrap="square" lIns="0" tIns="13335" rIns="0" bIns="0" rtlCol="0">
            <a:spAutoFit/>
          </a:bodyPr>
          <a:lstStyle/>
          <a:p>
            <a:pPr marL="12700" marR="5080">
              <a:lnSpc>
                <a:spcPct val="100499"/>
              </a:lnSpc>
              <a:spcBef>
                <a:spcPts val="105"/>
              </a:spcBef>
            </a:pPr>
            <a:r>
              <a:rPr sz="2300" dirty="0">
                <a:solidFill>
                  <a:srgbClr val="262425"/>
                </a:solidFill>
                <a:latin typeface="DejaVu Sans Condensed"/>
                <a:cs typeface="DejaVu Sans Condensed"/>
              </a:rPr>
              <a:t>Exploring</a:t>
            </a:r>
            <a:r>
              <a:rPr sz="2300" spc="50" dirty="0">
                <a:solidFill>
                  <a:srgbClr val="262425"/>
                </a:solidFill>
                <a:latin typeface="DejaVu Sans Condensed"/>
                <a:cs typeface="DejaVu Sans Condensed"/>
              </a:rPr>
              <a:t> </a:t>
            </a:r>
            <a:r>
              <a:rPr sz="2300" dirty="0">
                <a:solidFill>
                  <a:srgbClr val="262425"/>
                </a:solidFill>
                <a:latin typeface="DejaVu Sans Condensed"/>
                <a:cs typeface="DejaVu Sans Condensed"/>
              </a:rPr>
              <a:t>the</a:t>
            </a:r>
            <a:r>
              <a:rPr sz="2300" spc="50" dirty="0">
                <a:solidFill>
                  <a:srgbClr val="262425"/>
                </a:solidFill>
                <a:latin typeface="DejaVu Sans Condensed"/>
                <a:cs typeface="DejaVu Sans Condensed"/>
              </a:rPr>
              <a:t> </a:t>
            </a:r>
            <a:r>
              <a:rPr sz="2300" dirty="0">
                <a:solidFill>
                  <a:srgbClr val="262425"/>
                </a:solidFill>
                <a:latin typeface="DejaVu Sans Condensed"/>
                <a:cs typeface="DejaVu Sans Condensed"/>
              </a:rPr>
              <a:t>future</a:t>
            </a:r>
            <a:r>
              <a:rPr sz="2300" spc="50" dirty="0">
                <a:solidFill>
                  <a:srgbClr val="262425"/>
                </a:solidFill>
                <a:latin typeface="DejaVu Sans Condensed"/>
                <a:cs typeface="DejaVu Sans Condensed"/>
              </a:rPr>
              <a:t> </a:t>
            </a:r>
            <a:r>
              <a:rPr sz="2300" dirty="0">
                <a:solidFill>
                  <a:srgbClr val="262425"/>
                </a:solidFill>
                <a:latin typeface="DejaVu Sans Condensed"/>
                <a:cs typeface="DejaVu Sans Condensed"/>
              </a:rPr>
              <a:t>trends</a:t>
            </a:r>
            <a:r>
              <a:rPr sz="2300" spc="50" dirty="0">
                <a:solidFill>
                  <a:srgbClr val="262425"/>
                </a:solidFill>
                <a:latin typeface="DejaVu Sans Condensed"/>
                <a:cs typeface="DejaVu Sans Condensed"/>
              </a:rPr>
              <a:t> </a:t>
            </a:r>
            <a:r>
              <a:rPr sz="2300" dirty="0">
                <a:solidFill>
                  <a:srgbClr val="262425"/>
                </a:solidFill>
                <a:latin typeface="DejaVu Sans Condensed"/>
                <a:cs typeface="DejaVu Sans Condensed"/>
              </a:rPr>
              <a:t>in</a:t>
            </a:r>
            <a:r>
              <a:rPr sz="2300" spc="50" dirty="0">
                <a:solidFill>
                  <a:srgbClr val="262425"/>
                </a:solidFill>
                <a:latin typeface="DejaVu Sans Condensed"/>
                <a:cs typeface="DejaVu Sans Condensed"/>
              </a:rPr>
              <a:t> </a:t>
            </a:r>
            <a:r>
              <a:rPr sz="2300" spc="200" dirty="0">
                <a:solidFill>
                  <a:srgbClr val="262425"/>
                </a:solidFill>
                <a:latin typeface="DejaVu Sans Condensed"/>
                <a:cs typeface="DejaVu Sans Condensed"/>
              </a:rPr>
              <a:t>NLP</a:t>
            </a:r>
            <a:r>
              <a:rPr sz="2300" spc="-30" dirty="0">
                <a:solidFill>
                  <a:srgbClr val="262425"/>
                </a:solidFill>
                <a:latin typeface="DejaVu Sans Condensed"/>
                <a:cs typeface="DejaVu Sans Condensed"/>
              </a:rPr>
              <a:t> </a:t>
            </a:r>
            <a:r>
              <a:rPr sz="2300" dirty="0">
                <a:solidFill>
                  <a:srgbClr val="262425"/>
                </a:solidFill>
                <a:latin typeface="DejaVu Sans Condensed"/>
                <a:cs typeface="DejaVu Sans Condensed"/>
              </a:rPr>
              <a:t>fraud</a:t>
            </a:r>
            <a:r>
              <a:rPr sz="2300" spc="50" dirty="0">
                <a:solidFill>
                  <a:srgbClr val="262425"/>
                </a:solidFill>
                <a:latin typeface="DejaVu Sans Condensed"/>
                <a:cs typeface="DejaVu Sans Condensed"/>
              </a:rPr>
              <a:t> </a:t>
            </a:r>
            <a:r>
              <a:rPr sz="2300" spc="-10" dirty="0">
                <a:solidFill>
                  <a:srgbClr val="262425"/>
                </a:solidFill>
                <a:latin typeface="DejaVu Sans Condensed"/>
                <a:cs typeface="DejaVu Sans Condensed"/>
              </a:rPr>
              <a:t>detection </a:t>
            </a:r>
            <a:r>
              <a:rPr sz="2300" dirty="0">
                <a:solidFill>
                  <a:srgbClr val="262425"/>
                </a:solidFill>
                <a:latin typeface="DejaVu Sans Condensed"/>
                <a:cs typeface="DejaVu Sans Condensed"/>
              </a:rPr>
              <a:t>unveils</a:t>
            </a:r>
            <a:r>
              <a:rPr sz="2300" spc="165" dirty="0">
                <a:solidFill>
                  <a:srgbClr val="262425"/>
                </a:solidFill>
                <a:latin typeface="DejaVu Sans Condensed"/>
                <a:cs typeface="DejaVu Sans Condensed"/>
              </a:rPr>
              <a:t> </a:t>
            </a:r>
            <a:r>
              <a:rPr sz="2300" dirty="0">
                <a:solidFill>
                  <a:srgbClr val="262425"/>
                </a:solidFill>
                <a:latin typeface="DejaVu Sans Condensed"/>
                <a:cs typeface="DejaVu Sans Condensed"/>
              </a:rPr>
              <a:t>the</a:t>
            </a:r>
            <a:r>
              <a:rPr sz="2300" spc="170" dirty="0">
                <a:solidFill>
                  <a:srgbClr val="262425"/>
                </a:solidFill>
                <a:latin typeface="DejaVu Sans Condensed"/>
                <a:cs typeface="DejaVu Sans Condensed"/>
              </a:rPr>
              <a:t> </a:t>
            </a:r>
            <a:r>
              <a:rPr sz="2300" dirty="0">
                <a:solidFill>
                  <a:srgbClr val="262425"/>
                </a:solidFill>
                <a:latin typeface="DejaVu Sans Condensed"/>
                <a:cs typeface="DejaVu Sans Condensed"/>
              </a:rPr>
              <a:t>potential</a:t>
            </a:r>
            <a:r>
              <a:rPr sz="2300" spc="70" dirty="0">
                <a:solidFill>
                  <a:srgbClr val="262425"/>
                </a:solidFill>
                <a:latin typeface="DejaVu Sans Condensed"/>
                <a:cs typeface="DejaVu Sans Condensed"/>
              </a:rPr>
              <a:t> </a:t>
            </a:r>
            <a:r>
              <a:rPr sz="2300" dirty="0">
                <a:solidFill>
                  <a:srgbClr val="262425"/>
                </a:solidFill>
                <a:latin typeface="DejaVu Sans Condensed"/>
                <a:cs typeface="DejaVu Sans Condensed"/>
              </a:rPr>
              <a:t>advancements</a:t>
            </a:r>
            <a:r>
              <a:rPr sz="2300" spc="165" dirty="0">
                <a:solidFill>
                  <a:srgbClr val="262425"/>
                </a:solidFill>
                <a:latin typeface="DejaVu Sans Condensed"/>
                <a:cs typeface="DejaVu Sans Condensed"/>
              </a:rPr>
              <a:t> </a:t>
            </a:r>
            <a:r>
              <a:rPr sz="2300" spc="25" dirty="0">
                <a:solidFill>
                  <a:srgbClr val="262425"/>
                </a:solidFill>
                <a:latin typeface="DejaVu Sans Condensed"/>
                <a:cs typeface="DejaVu Sans Condensed"/>
              </a:rPr>
              <a:t>and </a:t>
            </a:r>
            <a:r>
              <a:rPr sz="2300" dirty="0">
                <a:solidFill>
                  <a:srgbClr val="262425"/>
                </a:solidFill>
                <a:latin typeface="DejaVu Sans Condensed"/>
                <a:cs typeface="DejaVu Sans Condensed"/>
              </a:rPr>
              <a:t>innovations</a:t>
            </a:r>
            <a:r>
              <a:rPr sz="2300" spc="-75" dirty="0">
                <a:solidFill>
                  <a:srgbClr val="262425"/>
                </a:solidFill>
                <a:latin typeface="DejaVu Sans Condensed"/>
                <a:cs typeface="DejaVu Sans Condensed"/>
              </a:rPr>
              <a:t> </a:t>
            </a:r>
            <a:r>
              <a:rPr sz="2300" dirty="0">
                <a:solidFill>
                  <a:srgbClr val="262425"/>
                </a:solidFill>
                <a:latin typeface="DejaVu Sans Condensed"/>
                <a:cs typeface="DejaVu Sans Condensed"/>
              </a:rPr>
              <a:t>in</a:t>
            </a:r>
            <a:r>
              <a:rPr sz="2300" spc="-80" dirty="0">
                <a:solidFill>
                  <a:srgbClr val="262425"/>
                </a:solidFill>
                <a:latin typeface="DejaVu Sans Condensed"/>
                <a:cs typeface="DejaVu Sans Condensed"/>
              </a:rPr>
              <a:t> </a:t>
            </a:r>
            <a:r>
              <a:rPr sz="2300" dirty="0">
                <a:solidFill>
                  <a:srgbClr val="262425"/>
                </a:solidFill>
                <a:latin typeface="DejaVu Sans Condensed"/>
                <a:cs typeface="DejaVu Sans Condensed"/>
              </a:rPr>
              <a:t>this</a:t>
            </a:r>
            <a:r>
              <a:rPr sz="2300" spc="-75" dirty="0">
                <a:solidFill>
                  <a:srgbClr val="262425"/>
                </a:solidFill>
                <a:latin typeface="DejaVu Sans Condensed"/>
                <a:cs typeface="DejaVu Sans Condensed"/>
              </a:rPr>
              <a:t> </a:t>
            </a:r>
            <a:r>
              <a:rPr sz="2300" dirty="0">
                <a:solidFill>
                  <a:srgbClr val="262425"/>
                </a:solidFill>
                <a:latin typeface="DejaVu Sans Condensed"/>
                <a:cs typeface="DejaVu Sans Condensed"/>
              </a:rPr>
              <a:t>field.</a:t>
            </a:r>
            <a:r>
              <a:rPr sz="2300" spc="-75" dirty="0">
                <a:solidFill>
                  <a:srgbClr val="262425"/>
                </a:solidFill>
                <a:latin typeface="DejaVu Sans Condensed"/>
                <a:cs typeface="DejaVu Sans Condensed"/>
              </a:rPr>
              <a:t> </a:t>
            </a:r>
            <a:r>
              <a:rPr sz="2300" spc="55" dirty="0">
                <a:solidFill>
                  <a:srgbClr val="262425"/>
                </a:solidFill>
                <a:latin typeface="DejaVu Sans Condensed"/>
                <a:cs typeface="DejaVu Sans Condensed"/>
              </a:rPr>
              <a:t>From</a:t>
            </a:r>
            <a:r>
              <a:rPr sz="2300" spc="-75" dirty="0">
                <a:solidFill>
                  <a:srgbClr val="262425"/>
                </a:solidFill>
                <a:latin typeface="DejaVu Sans Condensed"/>
                <a:cs typeface="DejaVu Sans Condensed"/>
              </a:rPr>
              <a:t> </a:t>
            </a:r>
            <a:r>
              <a:rPr sz="2300" spc="50" dirty="0">
                <a:solidFill>
                  <a:srgbClr val="262425"/>
                </a:solidFill>
                <a:latin typeface="DejaVu Sans Condensed"/>
                <a:cs typeface="DejaVu Sans Condensed"/>
              </a:rPr>
              <a:t>enhanced</a:t>
            </a:r>
            <a:endParaRPr sz="2300">
              <a:latin typeface="DejaVu Sans Condensed"/>
              <a:cs typeface="DejaVu Sans Condensed"/>
            </a:endParaRPr>
          </a:p>
          <a:p>
            <a:pPr marL="2071370">
              <a:lnSpc>
                <a:spcPct val="100000"/>
              </a:lnSpc>
              <a:spcBef>
                <a:spcPts val="15"/>
              </a:spcBef>
              <a:tabLst>
                <a:tab pos="5209540" algn="l"/>
              </a:tabLst>
            </a:pPr>
            <a:r>
              <a:rPr sz="2300" spc="-25" dirty="0">
                <a:solidFill>
                  <a:srgbClr val="262425"/>
                </a:solidFill>
                <a:latin typeface="DejaVu Sans Condensed"/>
                <a:cs typeface="DejaVu Sans Condensed"/>
              </a:rPr>
              <a:t>to</a:t>
            </a:r>
            <a:r>
              <a:rPr sz="2300" dirty="0">
                <a:solidFill>
                  <a:srgbClr val="262425"/>
                </a:solidFill>
                <a:latin typeface="DejaVu Sans Condensed"/>
                <a:cs typeface="DejaVu Sans Condensed"/>
              </a:rPr>
              <a:t>	</a:t>
            </a:r>
            <a:r>
              <a:rPr sz="2300" spc="-155" dirty="0">
                <a:solidFill>
                  <a:srgbClr val="262425"/>
                </a:solidFill>
                <a:latin typeface="DejaVu Sans Condensed"/>
                <a:cs typeface="DejaVu Sans Condensed"/>
              </a:rPr>
              <a:t>,</a:t>
            </a:r>
            <a:r>
              <a:rPr sz="2300" spc="-25" dirty="0">
                <a:solidFill>
                  <a:srgbClr val="262425"/>
                </a:solidFill>
                <a:latin typeface="DejaVu Sans Condensed"/>
                <a:cs typeface="DejaVu Sans Condensed"/>
              </a:rPr>
              <a:t> </a:t>
            </a:r>
            <a:r>
              <a:rPr sz="2300" dirty="0">
                <a:solidFill>
                  <a:srgbClr val="262425"/>
                </a:solidFill>
                <a:latin typeface="DejaVu Sans Condensed"/>
                <a:cs typeface="DejaVu Sans Condensed"/>
              </a:rPr>
              <a:t>the</a:t>
            </a:r>
            <a:r>
              <a:rPr sz="2300" spc="-25" dirty="0">
                <a:solidFill>
                  <a:srgbClr val="262425"/>
                </a:solidFill>
                <a:latin typeface="DejaVu Sans Condensed"/>
                <a:cs typeface="DejaVu Sans Condensed"/>
              </a:rPr>
              <a:t> </a:t>
            </a:r>
            <a:r>
              <a:rPr sz="2300" spc="-10" dirty="0">
                <a:solidFill>
                  <a:srgbClr val="262425"/>
                </a:solidFill>
                <a:latin typeface="DejaVu Sans Condensed"/>
                <a:cs typeface="DejaVu Sans Condensed"/>
              </a:rPr>
              <a:t>future</a:t>
            </a:r>
            <a:endParaRPr sz="2300">
              <a:latin typeface="DejaVu Sans Condensed"/>
              <a:cs typeface="DejaVu Sans Condensed"/>
            </a:endParaRPr>
          </a:p>
          <a:p>
            <a:pPr marL="12700" marR="425450">
              <a:lnSpc>
                <a:spcPct val="100499"/>
              </a:lnSpc>
              <a:spcBef>
                <a:spcPts val="5"/>
              </a:spcBef>
            </a:pPr>
            <a:r>
              <a:rPr sz="2300" spc="60" dirty="0">
                <a:solidFill>
                  <a:srgbClr val="262425"/>
                </a:solidFill>
                <a:latin typeface="DejaVu Sans Condensed"/>
                <a:cs typeface="DejaVu Sans Condensed"/>
              </a:rPr>
              <a:t>of</a:t>
            </a:r>
            <a:r>
              <a:rPr sz="2300" spc="-65" dirty="0">
                <a:solidFill>
                  <a:srgbClr val="262425"/>
                </a:solidFill>
                <a:latin typeface="DejaVu Sans Condensed"/>
                <a:cs typeface="DejaVu Sans Condensed"/>
              </a:rPr>
              <a:t> </a:t>
            </a:r>
            <a:r>
              <a:rPr sz="2300" spc="200" dirty="0">
                <a:solidFill>
                  <a:srgbClr val="262425"/>
                </a:solidFill>
                <a:latin typeface="DejaVu Sans Condensed"/>
                <a:cs typeface="DejaVu Sans Condensed"/>
              </a:rPr>
              <a:t>NLP</a:t>
            </a:r>
            <a:r>
              <a:rPr sz="2300" spc="-75" dirty="0">
                <a:solidFill>
                  <a:srgbClr val="262425"/>
                </a:solidFill>
                <a:latin typeface="DejaVu Sans Condensed"/>
                <a:cs typeface="DejaVu Sans Condensed"/>
              </a:rPr>
              <a:t> </a:t>
            </a:r>
            <a:r>
              <a:rPr sz="2300" spc="70" dirty="0">
                <a:solidFill>
                  <a:srgbClr val="262425"/>
                </a:solidFill>
                <a:latin typeface="DejaVu Sans Condensed"/>
                <a:cs typeface="DejaVu Sans Condensed"/>
              </a:rPr>
              <a:t>holds</a:t>
            </a:r>
            <a:r>
              <a:rPr sz="2300" spc="-5" dirty="0">
                <a:solidFill>
                  <a:srgbClr val="262425"/>
                </a:solidFill>
                <a:latin typeface="DejaVu Sans Condensed"/>
                <a:cs typeface="DejaVu Sans Condensed"/>
              </a:rPr>
              <a:t> </a:t>
            </a:r>
            <a:r>
              <a:rPr sz="2300" dirty="0">
                <a:solidFill>
                  <a:srgbClr val="262425"/>
                </a:solidFill>
                <a:latin typeface="DejaVu Sans Condensed"/>
                <a:cs typeface="DejaVu Sans Condensed"/>
              </a:rPr>
              <a:t>promising </a:t>
            </a:r>
            <a:r>
              <a:rPr sz="2300" spc="55" dirty="0">
                <a:solidFill>
                  <a:srgbClr val="262425"/>
                </a:solidFill>
                <a:latin typeface="DejaVu Sans Condensed"/>
                <a:cs typeface="DejaVu Sans Condensed"/>
              </a:rPr>
              <a:t>developments</a:t>
            </a:r>
            <a:r>
              <a:rPr sz="2300" spc="-5" dirty="0">
                <a:solidFill>
                  <a:srgbClr val="262425"/>
                </a:solidFill>
                <a:latin typeface="DejaVu Sans Condensed"/>
                <a:cs typeface="DejaVu Sans Condensed"/>
              </a:rPr>
              <a:t> </a:t>
            </a:r>
            <a:r>
              <a:rPr sz="2300" spc="-10" dirty="0">
                <a:solidFill>
                  <a:srgbClr val="262425"/>
                </a:solidFill>
                <a:latin typeface="DejaVu Sans Condensed"/>
                <a:cs typeface="DejaVu Sans Condensed"/>
              </a:rPr>
              <a:t>that</a:t>
            </a:r>
            <a:r>
              <a:rPr sz="2300" spc="-75" dirty="0">
                <a:solidFill>
                  <a:srgbClr val="262425"/>
                </a:solidFill>
                <a:latin typeface="DejaVu Sans Condensed"/>
                <a:cs typeface="DejaVu Sans Condensed"/>
              </a:rPr>
              <a:t> </a:t>
            </a:r>
            <a:r>
              <a:rPr sz="2300" spc="30" dirty="0">
                <a:solidFill>
                  <a:srgbClr val="262425"/>
                </a:solidFill>
                <a:latin typeface="DejaVu Sans Condensed"/>
                <a:cs typeface="DejaVu Sans Condensed"/>
              </a:rPr>
              <a:t>will </a:t>
            </a:r>
            <a:r>
              <a:rPr sz="2300" dirty="0">
                <a:solidFill>
                  <a:srgbClr val="262425"/>
                </a:solidFill>
                <a:latin typeface="DejaVu Sans Condensed"/>
                <a:cs typeface="DejaVu Sans Condensed"/>
              </a:rPr>
              <a:t>further</a:t>
            </a:r>
            <a:r>
              <a:rPr sz="2300" spc="75" dirty="0">
                <a:solidFill>
                  <a:srgbClr val="262425"/>
                </a:solidFill>
                <a:latin typeface="DejaVu Sans Condensed"/>
                <a:cs typeface="DejaVu Sans Condensed"/>
              </a:rPr>
              <a:t> </a:t>
            </a:r>
            <a:r>
              <a:rPr sz="2300" dirty="0">
                <a:solidFill>
                  <a:srgbClr val="262425"/>
                </a:solidFill>
                <a:latin typeface="DejaVu Sans Condensed"/>
                <a:cs typeface="DejaVu Sans Condensed"/>
              </a:rPr>
              <a:t>strengthen</a:t>
            </a:r>
            <a:r>
              <a:rPr sz="2300" spc="160" dirty="0">
                <a:solidFill>
                  <a:srgbClr val="262425"/>
                </a:solidFill>
                <a:latin typeface="DejaVu Sans Condensed"/>
                <a:cs typeface="DejaVu Sans Condensed"/>
              </a:rPr>
              <a:t> </a:t>
            </a:r>
            <a:r>
              <a:rPr sz="2300" dirty="0">
                <a:solidFill>
                  <a:srgbClr val="262425"/>
                </a:solidFill>
                <a:latin typeface="DejaVu Sans Condensed"/>
                <a:cs typeface="DejaVu Sans Condensed"/>
              </a:rPr>
              <a:t>fraud</a:t>
            </a:r>
            <a:r>
              <a:rPr sz="2300" spc="165" dirty="0">
                <a:solidFill>
                  <a:srgbClr val="262425"/>
                </a:solidFill>
                <a:latin typeface="DejaVu Sans Condensed"/>
                <a:cs typeface="DejaVu Sans Condensed"/>
              </a:rPr>
              <a:t> </a:t>
            </a:r>
            <a:r>
              <a:rPr sz="2300" dirty="0">
                <a:solidFill>
                  <a:srgbClr val="262425"/>
                </a:solidFill>
                <a:latin typeface="DejaVu Sans Condensed"/>
                <a:cs typeface="DejaVu Sans Condensed"/>
              </a:rPr>
              <a:t>detection</a:t>
            </a:r>
            <a:r>
              <a:rPr sz="2300" spc="165" dirty="0">
                <a:solidFill>
                  <a:srgbClr val="262425"/>
                </a:solidFill>
                <a:latin typeface="DejaVu Sans Condensed"/>
                <a:cs typeface="DejaVu Sans Condensed"/>
              </a:rPr>
              <a:t> </a:t>
            </a:r>
            <a:r>
              <a:rPr sz="2300" spc="-10" dirty="0">
                <a:solidFill>
                  <a:srgbClr val="262425"/>
                </a:solidFill>
                <a:latin typeface="DejaVu Sans Condensed"/>
                <a:cs typeface="DejaVu Sans Condensed"/>
              </a:rPr>
              <a:t>capabilities.</a:t>
            </a:r>
            <a:endParaRPr sz="2300">
              <a:latin typeface="DejaVu Sans Condensed"/>
              <a:cs typeface="DejaVu Sans Condensed"/>
            </a:endParaRPr>
          </a:p>
        </p:txBody>
      </p:sp>
      <p:sp>
        <p:nvSpPr>
          <p:cNvPr id="6" name="object 6"/>
          <p:cNvSpPr txBox="1">
            <a:spLocks noGrp="1"/>
          </p:cNvSpPr>
          <p:nvPr>
            <p:ph type="title"/>
          </p:nvPr>
        </p:nvSpPr>
        <p:spPr>
          <a:xfrm>
            <a:off x="9781425" y="1684610"/>
            <a:ext cx="4970145" cy="817880"/>
          </a:xfrm>
          <a:prstGeom prst="rect">
            <a:avLst/>
          </a:prstGeom>
        </p:spPr>
        <p:txBody>
          <a:bodyPr vert="horz" wrap="square" lIns="0" tIns="12065" rIns="0" bIns="0" rtlCol="0">
            <a:spAutoFit/>
          </a:bodyPr>
          <a:lstStyle/>
          <a:p>
            <a:pPr marL="12700">
              <a:lnSpc>
                <a:spcPct val="100000"/>
              </a:lnSpc>
              <a:spcBef>
                <a:spcPts val="95"/>
              </a:spcBef>
            </a:pPr>
            <a:r>
              <a:rPr spc="250" dirty="0"/>
              <a:t>FUTURE</a:t>
            </a:r>
            <a:r>
              <a:rPr spc="60" dirty="0"/>
              <a:t> </a:t>
            </a:r>
            <a:r>
              <a:rPr spc="185" dirty="0"/>
              <a:t>TRENDS</a:t>
            </a:r>
          </a:p>
        </p:txBody>
      </p:sp>
      <p:pic>
        <p:nvPicPr>
          <p:cNvPr id="7" name="object 7"/>
          <p:cNvPicPr/>
          <p:nvPr/>
        </p:nvPicPr>
        <p:blipFill>
          <a:blip r:embed="rId5" cstate="print"/>
          <a:stretch>
            <a:fillRect/>
          </a:stretch>
        </p:blipFill>
        <p:spPr>
          <a:xfrm>
            <a:off x="0" y="1699260"/>
            <a:ext cx="8179079" cy="6886574"/>
          </a:xfrm>
          <a:prstGeom prst="rect">
            <a:avLst/>
          </a:prstGeom>
        </p:spPr>
      </p:pic>
      <p:sp>
        <p:nvSpPr>
          <p:cNvPr id="8" name="object 8"/>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9358"/>
            <a:ext cx="2009775" cy="1737360"/>
            <a:chOff x="-9359" y="-9358"/>
            <a:chExt cx="2009775" cy="1737360"/>
          </a:xfrm>
        </p:grpSpPr>
        <p:sp>
          <p:nvSpPr>
            <p:cNvPr id="3" name="object 3"/>
            <p:cNvSpPr/>
            <p:nvPr/>
          </p:nvSpPr>
          <p:spPr>
            <a:xfrm>
              <a:off x="0" y="0"/>
              <a:ext cx="1991360" cy="1718945"/>
            </a:xfrm>
            <a:custGeom>
              <a:avLst/>
              <a:gdLst/>
              <a:ahLst/>
              <a:cxnLst/>
              <a:rect l="l" t="t" r="r" b="b"/>
              <a:pathLst>
                <a:path w="1991360" h="1718945">
                  <a:moveTo>
                    <a:pt x="1990594" y="0"/>
                  </a:moveTo>
                  <a:lnTo>
                    <a:pt x="1990750" y="6451"/>
                  </a:lnTo>
                  <a:lnTo>
                    <a:pt x="1990026" y="6451"/>
                  </a:lnTo>
                  <a:lnTo>
                    <a:pt x="1987867" y="95732"/>
                  </a:lnTo>
                  <a:lnTo>
                    <a:pt x="1980666" y="185737"/>
                  </a:lnTo>
                  <a:lnTo>
                    <a:pt x="1969147" y="274294"/>
                  </a:lnTo>
                  <a:lnTo>
                    <a:pt x="1952586" y="362127"/>
                  </a:lnTo>
                  <a:lnTo>
                    <a:pt x="1931707" y="449249"/>
                  </a:lnTo>
                  <a:lnTo>
                    <a:pt x="1906511" y="535647"/>
                  </a:lnTo>
                  <a:lnTo>
                    <a:pt x="1876272" y="619886"/>
                  </a:lnTo>
                  <a:lnTo>
                    <a:pt x="1842426" y="702690"/>
                  </a:lnTo>
                  <a:lnTo>
                    <a:pt x="1803552" y="783323"/>
                  </a:lnTo>
                  <a:lnTo>
                    <a:pt x="1761070" y="862520"/>
                  </a:lnTo>
                  <a:lnTo>
                    <a:pt x="1714271" y="938834"/>
                  </a:lnTo>
                  <a:lnTo>
                    <a:pt x="1663153" y="1012278"/>
                  </a:lnTo>
                  <a:lnTo>
                    <a:pt x="1608429" y="1083563"/>
                  </a:lnTo>
                  <a:lnTo>
                    <a:pt x="1550834" y="1151953"/>
                  </a:lnTo>
                  <a:lnTo>
                    <a:pt x="1488922" y="1216761"/>
                  </a:lnTo>
                  <a:lnTo>
                    <a:pt x="1424114" y="1278674"/>
                  </a:lnTo>
                  <a:lnTo>
                    <a:pt x="1355724" y="1336992"/>
                  </a:lnTo>
                  <a:lnTo>
                    <a:pt x="1284439" y="1390992"/>
                  </a:lnTo>
                  <a:lnTo>
                    <a:pt x="1210999" y="1442110"/>
                  </a:lnTo>
                  <a:lnTo>
                    <a:pt x="1134680" y="1488909"/>
                  </a:lnTo>
                  <a:lnTo>
                    <a:pt x="1055484" y="1531391"/>
                  </a:lnTo>
                  <a:lnTo>
                    <a:pt x="974844" y="1570278"/>
                  </a:lnTo>
                  <a:lnTo>
                    <a:pt x="892045" y="1604835"/>
                  </a:lnTo>
                  <a:lnTo>
                    <a:pt x="807808" y="1634350"/>
                  </a:lnTo>
                  <a:lnTo>
                    <a:pt x="721409" y="1660270"/>
                  </a:lnTo>
                  <a:lnTo>
                    <a:pt x="634290" y="1681149"/>
                  </a:lnTo>
                  <a:lnTo>
                    <a:pt x="546451" y="1697710"/>
                  </a:lnTo>
                  <a:lnTo>
                    <a:pt x="457170" y="1709229"/>
                  </a:lnTo>
                  <a:lnTo>
                    <a:pt x="367893" y="1716430"/>
                  </a:lnTo>
                  <a:lnTo>
                    <a:pt x="278616" y="1718589"/>
                  </a:lnTo>
                  <a:lnTo>
                    <a:pt x="278616" y="1717865"/>
                  </a:lnTo>
                  <a:lnTo>
                    <a:pt x="189334" y="1715706"/>
                  </a:lnTo>
                  <a:lnTo>
                    <a:pt x="99337" y="1708505"/>
                  </a:lnTo>
                  <a:lnTo>
                    <a:pt x="10780" y="1696986"/>
                  </a:lnTo>
                  <a:lnTo>
                    <a:pt x="0" y="1694954"/>
                  </a:lnTo>
                </a:path>
              </a:pathLst>
            </a:custGeom>
            <a:ln w="18719">
              <a:solidFill>
                <a:srgbClr val="262425"/>
              </a:solidFill>
            </a:ln>
          </p:spPr>
          <p:txBody>
            <a:bodyPr wrap="square" lIns="0" tIns="0" rIns="0" bIns="0" rtlCol="0"/>
            <a:lstStyle/>
            <a:p>
              <a:endParaRPr/>
            </a:p>
          </p:txBody>
        </p:sp>
        <p:sp>
          <p:nvSpPr>
            <p:cNvPr id="4" name="object 4"/>
            <p:cNvSpPr/>
            <p:nvPr/>
          </p:nvSpPr>
          <p:spPr>
            <a:xfrm>
              <a:off x="0" y="0"/>
              <a:ext cx="1362710" cy="1090295"/>
            </a:xfrm>
            <a:custGeom>
              <a:avLst/>
              <a:gdLst/>
              <a:ahLst/>
              <a:cxnLst/>
              <a:rect l="l" t="t" r="r" b="b"/>
              <a:pathLst>
                <a:path w="1362710" h="1090295">
                  <a:moveTo>
                    <a:pt x="1362037" y="0"/>
                  </a:moveTo>
                  <a:lnTo>
                    <a:pt x="0" y="0"/>
                  </a:lnTo>
                  <a:lnTo>
                    <a:pt x="0" y="1052946"/>
                  </a:lnTo>
                  <a:lnTo>
                    <a:pt x="53260" y="1065568"/>
                  </a:lnTo>
                  <a:lnTo>
                    <a:pt x="109418" y="1075639"/>
                  </a:lnTo>
                  <a:lnTo>
                    <a:pt x="165576" y="1083563"/>
                  </a:lnTo>
                  <a:lnTo>
                    <a:pt x="221734" y="1087881"/>
                  </a:lnTo>
                  <a:lnTo>
                    <a:pt x="278616" y="1089317"/>
                  </a:lnTo>
                  <a:lnTo>
                    <a:pt x="278616" y="1090040"/>
                  </a:lnTo>
                  <a:lnTo>
                    <a:pt x="335493" y="1088605"/>
                  </a:lnTo>
                  <a:lnTo>
                    <a:pt x="391651" y="1084275"/>
                  </a:lnTo>
                  <a:lnTo>
                    <a:pt x="447813" y="1076363"/>
                  </a:lnTo>
                  <a:lnTo>
                    <a:pt x="503971" y="1066279"/>
                  </a:lnTo>
                  <a:lnTo>
                    <a:pt x="558690" y="1053325"/>
                  </a:lnTo>
                  <a:lnTo>
                    <a:pt x="613409" y="1036764"/>
                  </a:lnTo>
                  <a:lnTo>
                    <a:pt x="666690" y="1018044"/>
                  </a:lnTo>
                  <a:lnTo>
                    <a:pt x="719246" y="996441"/>
                  </a:lnTo>
                  <a:lnTo>
                    <a:pt x="770369" y="971956"/>
                  </a:lnTo>
                  <a:lnTo>
                    <a:pt x="820047" y="944600"/>
                  </a:lnTo>
                  <a:lnTo>
                    <a:pt x="868287" y="915085"/>
                  </a:lnTo>
                  <a:lnTo>
                    <a:pt x="915084" y="882688"/>
                  </a:lnTo>
                  <a:lnTo>
                    <a:pt x="960447" y="848118"/>
                  </a:lnTo>
                  <a:lnTo>
                    <a:pt x="1002922" y="811402"/>
                  </a:lnTo>
                  <a:lnTo>
                    <a:pt x="1044684" y="772528"/>
                  </a:lnTo>
                  <a:lnTo>
                    <a:pt x="1083562" y="731481"/>
                  </a:lnTo>
                  <a:lnTo>
                    <a:pt x="1120283" y="688289"/>
                  </a:lnTo>
                  <a:lnTo>
                    <a:pt x="1154841" y="642924"/>
                  </a:lnTo>
                  <a:lnTo>
                    <a:pt x="1186522" y="596125"/>
                  </a:lnTo>
                  <a:lnTo>
                    <a:pt x="1216758" y="547890"/>
                  </a:lnTo>
                  <a:lnTo>
                    <a:pt x="1243399" y="498208"/>
                  </a:lnTo>
                  <a:lnTo>
                    <a:pt x="1267881" y="447090"/>
                  </a:lnTo>
                  <a:lnTo>
                    <a:pt x="1289481" y="394525"/>
                  </a:lnTo>
                  <a:lnTo>
                    <a:pt x="1308201" y="341248"/>
                  </a:lnTo>
                  <a:lnTo>
                    <a:pt x="1324762" y="286537"/>
                  </a:lnTo>
                  <a:lnTo>
                    <a:pt x="1337716" y="231813"/>
                  </a:lnTo>
                  <a:lnTo>
                    <a:pt x="1347800" y="175653"/>
                  </a:lnTo>
                  <a:lnTo>
                    <a:pt x="1355724" y="119494"/>
                  </a:lnTo>
                  <a:lnTo>
                    <a:pt x="1360042" y="63334"/>
                  </a:lnTo>
                  <a:lnTo>
                    <a:pt x="1361478" y="6451"/>
                  </a:lnTo>
                  <a:lnTo>
                    <a:pt x="1362201" y="6451"/>
                  </a:lnTo>
                  <a:lnTo>
                    <a:pt x="1362037" y="0"/>
                  </a:lnTo>
                  <a:close/>
                </a:path>
              </a:pathLst>
            </a:custGeom>
            <a:solidFill>
              <a:srgbClr val="4A86E8">
                <a:alpha val="27059"/>
              </a:srgbClr>
            </a:solidFill>
          </p:spPr>
          <p:txBody>
            <a:bodyPr wrap="square" lIns="0" tIns="0" rIns="0" bIns="0" rtlCol="0"/>
            <a:lstStyle/>
            <a:p>
              <a:endParaRPr/>
            </a:p>
          </p:txBody>
        </p:sp>
        <p:sp>
          <p:nvSpPr>
            <p:cNvPr id="5" name="object 5"/>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68"/>
                  </a:lnTo>
                  <a:lnTo>
                    <a:pt x="0" y="1052946"/>
                  </a:lnTo>
                </a:path>
              </a:pathLst>
            </a:custGeom>
            <a:ln w="3175">
              <a:solidFill>
                <a:srgbClr val="FFFFFF"/>
              </a:solidFill>
            </a:ln>
          </p:spPr>
          <p:txBody>
            <a:bodyPr wrap="square" lIns="0" tIns="0" rIns="0" bIns="0" rtlCol="0"/>
            <a:lstStyle/>
            <a:p>
              <a:endParaRPr/>
            </a:p>
          </p:txBody>
        </p:sp>
        <p:sp>
          <p:nvSpPr>
            <p:cNvPr id="6" name="object 6"/>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68"/>
                  </a:lnTo>
                  <a:lnTo>
                    <a:pt x="0" y="1052946"/>
                  </a:lnTo>
                </a:path>
              </a:pathLst>
            </a:custGeom>
            <a:ln w="18719">
              <a:solidFill>
                <a:srgbClr val="4A86E8"/>
              </a:solidFill>
            </a:ln>
          </p:spPr>
          <p:txBody>
            <a:bodyPr wrap="square" lIns="0" tIns="0" rIns="0" bIns="0" rtlCol="0"/>
            <a:lstStyle/>
            <a:p>
              <a:endParaRPr/>
            </a:p>
          </p:txBody>
        </p:sp>
      </p:grpSp>
      <p:sp>
        <p:nvSpPr>
          <p:cNvPr id="7" name="object 7"/>
          <p:cNvSpPr/>
          <p:nvPr/>
        </p:nvSpPr>
        <p:spPr>
          <a:xfrm>
            <a:off x="13759941" y="5695036"/>
            <a:ext cx="4528185" cy="4592320"/>
          </a:xfrm>
          <a:custGeom>
            <a:avLst/>
            <a:gdLst/>
            <a:ahLst/>
            <a:cxnLst/>
            <a:rect l="l" t="t" r="r" b="b"/>
            <a:pathLst>
              <a:path w="4528184" h="4592320">
                <a:moveTo>
                  <a:pt x="0" y="2889287"/>
                </a:moveTo>
                <a:lnTo>
                  <a:pt x="3555" y="2738094"/>
                </a:lnTo>
                <a:lnTo>
                  <a:pt x="15874" y="2587612"/>
                </a:lnTo>
                <a:lnTo>
                  <a:pt x="35305" y="2437142"/>
                </a:lnTo>
                <a:lnTo>
                  <a:pt x="63372" y="2288819"/>
                </a:lnTo>
                <a:lnTo>
                  <a:pt x="98678" y="2141219"/>
                </a:lnTo>
                <a:lnTo>
                  <a:pt x="141096" y="1996503"/>
                </a:lnTo>
                <a:lnTo>
                  <a:pt x="192277" y="1853945"/>
                </a:lnTo>
                <a:lnTo>
                  <a:pt x="249808" y="1714271"/>
                </a:lnTo>
                <a:lnTo>
                  <a:pt x="314578" y="1577479"/>
                </a:lnTo>
                <a:lnTo>
                  <a:pt x="387349" y="1444282"/>
                </a:lnTo>
                <a:lnTo>
                  <a:pt x="465835" y="1315402"/>
                </a:lnTo>
                <a:lnTo>
                  <a:pt x="551560" y="1190853"/>
                </a:lnTo>
                <a:lnTo>
                  <a:pt x="643635" y="1071333"/>
                </a:lnTo>
                <a:lnTo>
                  <a:pt x="742314" y="956132"/>
                </a:lnTo>
                <a:lnTo>
                  <a:pt x="845946" y="845972"/>
                </a:lnTo>
                <a:lnTo>
                  <a:pt x="956182" y="742302"/>
                </a:lnTo>
                <a:lnTo>
                  <a:pt x="1071371" y="643661"/>
                </a:lnTo>
                <a:lnTo>
                  <a:pt x="1190878" y="551497"/>
                </a:lnTo>
                <a:lnTo>
                  <a:pt x="1315338" y="465823"/>
                </a:lnTo>
                <a:lnTo>
                  <a:pt x="1445005" y="387349"/>
                </a:lnTo>
                <a:lnTo>
                  <a:pt x="1577466" y="314629"/>
                </a:lnTo>
                <a:lnTo>
                  <a:pt x="1714245" y="249821"/>
                </a:lnTo>
                <a:lnTo>
                  <a:pt x="1853945" y="192227"/>
                </a:lnTo>
                <a:lnTo>
                  <a:pt x="1996439" y="141109"/>
                </a:lnTo>
                <a:lnTo>
                  <a:pt x="2141219" y="98628"/>
                </a:lnTo>
                <a:lnTo>
                  <a:pt x="2288793" y="63360"/>
                </a:lnTo>
                <a:lnTo>
                  <a:pt x="2437129" y="35280"/>
                </a:lnTo>
                <a:lnTo>
                  <a:pt x="2587624" y="15836"/>
                </a:lnTo>
                <a:lnTo>
                  <a:pt x="2738119" y="3594"/>
                </a:lnTo>
                <a:lnTo>
                  <a:pt x="2889249" y="0"/>
                </a:lnTo>
                <a:lnTo>
                  <a:pt x="3040506" y="3594"/>
                </a:lnTo>
                <a:lnTo>
                  <a:pt x="3191001" y="15836"/>
                </a:lnTo>
                <a:lnTo>
                  <a:pt x="3341369" y="35280"/>
                </a:lnTo>
                <a:lnTo>
                  <a:pt x="3489705" y="63360"/>
                </a:lnTo>
                <a:lnTo>
                  <a:pt x="3637406" y="98628"/>
                </a:lnTo>
                <a:lnTo>
                  <a:pt x="3782059" y="141109"/>
                </a:lnTo>
                <a:lnTo>
                  <a:pt x="3924680" y="192227"/>
                </a:lnTo>
                <a:lnTo>
                  <a:pt x="4064253" y="249821"/>
                </a:lnTo>
                <a:lnTo>
                  <a:pt x="4201032" y="314629"/>
                </a:lnTo>
                <a:lnTo>
                  <a:pt x="4334255" y="387349"/>
                </a:lnTo>
                <a:lnTo>
                  <a:pt x="4463160" y="465823"/>
                </a:lnTo>
                <a:lnTo>
                  <a:pt x="4528019" y="510424"/>
                </a:lnTo>
              </a:path>
              <a:path w="4528184" h="4592320">
                <a:moveTo>
                  <a:pt x="555996" y="4591962"/>
                </a:moveTo>
                <a:lnTo>
                  <a:pt x="466597" y="4462446"/>
                </a:lnTo>
                <a:lnTo>
                  <a:pt x="387349" y="4333571"/>
                </a:lnTo>
                <a:lnTo>
                  <a:pt x="315340" y="4200374"/>
                </a:lnTo>
                <a:lnTo>
                  <a:pt x="249808" y="4064296"/>
                </a:lnTo>
                <a:lnTo>
                  <a:pt x="192277" y="3924622"/>
                </a:lnTo>
                <a:lnTo>
                  <a:pt x="141858" y="3782064"/>
                </a:lnTo>
                <a:lnTo>
                  <a:pt x="98678" y="3636629"/>
                </a:lnTo>
                <a:lnTo>
                  <a:pt x="63372" y="3489751"/>
                </a:lnTo>
                <a:lnTo>
                  <a:pt x="35940" y="3341433"/>
                </a:lnTo>
                <a:lnTo>
                  <a:pt x="15874" y="3190963"/>
                </a:lnTo>
                <a:lnTo>
                  <a:pt x="4317" y="3040481"/>
                </a:lnTo>
                <a:lnTo>
                  <a:pt x="0" y="2889287"/>
                </a:lnTo>
              </a:path>
            </a:pathLst>
          </a:custGeom>
          <a:ln w="18719">
            <a:solidFill>
              <a:srgbClr val="262425"/>
            </a:solidFill>
          </a:ln>
        </p:spPr>
        <p:txBody>
          <a:bodyPr wrap="square" lIns="0" tIns="0" rIns="0" bIns="0" rtlCol="0"/>
          <a:lstStyle/>
          <a:p>
            <a:endParaRPr/>
          </a:p>
        </p:txBody>
      </p:sp>
      <p:sp>
        <p:nvSpPr>
          <p:cNvPr id="8" name="object 8"/>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0" y="9739299"/>
            <a:ext cx="18288000" cy="1905"/>
          </a:xfrm>
          <a:custGeom>
            <a:avLst/>
            <a:gdLst/>
            <a:ahLst/>
            <a:cxnLst/>
            <a:rect l="l" t="t" r="r" b="b"/>
            <a:pathLst>
              <a:path w="18288000" h="1904">
                <a:moveTo>
                  <a:pt x="18287999" y="1437"/>
                </a:moveTo>
                <a:lnTo>
                  <a:pt x="0" y="0"/>
                </a:lnTo>
              </a:path>
            </a:pathLst>
          </a:custGeom>
          <a:ln w="18719">
            <a:solidFill>
              <a:srgbClr val="262425"/>
            </a:solidFill>
          </a:ln>
        </p:spPr>
        <p:txBody>
          <a:bodyPr wrap="square" lIns="0" tIns="0" rIns="0" bIns="0" rtlCol="0"/>
          <a:lstStyle/>
          <a:p>
            <a:endParaRPr/>
          </a:p>
        </p:txBody>
      </p:sp>
      <p:sp>
        <p:nvSpPr>
          <p:cNvPr id="10" name="object 10"/>
          <p:cNvSpPr txBox="1"/>
          <p:nvPr/>
        </p:nvSpPr>
        <p:spPr>
          <a:xfrm>
            <a:off x="2028647" y="2356999"/>
            <a:ext cx="6264910" cy="2581910"/>
          </a:xfrm>
          <a:prstGeom prst="rect">
            <a:avLst/>
          </a:prstGeom>
        </p:spPr>
        <p:txBody>
          <a:bodyPr vert="horz" wrap="square" lIns="0" tIns="27305" rIns="0" bIns="0" rtlCol="0">
            <a:spAutoFit/>
          </a:bodyPr>
          <a:lstStyle/>
          <a:p>
            <a:pPr marL="12700" marR="184150" algn="just">
              <a:lnSpc>
                <a:spcPts val="2850"/>
              </a:lnSpc>
              <a:spcBef>
                <a:spcPts val="215"/>
              </a:spcBef>
            </a:pPr>
            <a:r>
              <a:rPr sz="2400" spc="75" dirty="0">
                <a:solidFill>
                  <a:srgbClr val="262425"/>
                </a:solidFill>
                <a:latin typeface="DejaVu Sans Condensed"/>
                <a:cs typeface="DejaVu Sans Condensed"/>
              </a:rPr>
              <a:t>The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impact</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35"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45" dirty="0">
                <a:solidFill>
                  <a:srgbClr val="262425"/>
                </a:solidFill>
                <a:latin typeface="DejaVu Sans Condensed"/>
                <a:cs typeface="DejaVu Sans Condensed"/>
              </a:rPr>
              <a:t> </a:t>
            </a:r>
            <a:r>
              <a:rPr sz="2400" dirty="0">
                <a:solidFill>
                  <a:srgbClr val="262425"/>
                </a:solidFill>
                <a:latin typeface="DejaVu Sans Condensed"/>
                <a:cs typeface="DejaVu Sans Condensed"/>
              </a:rPr>
              <a:t>fraud</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2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extends </a:t>
            </a:r>
            <a:r>
              <a:rPr sz="2400" dirty="0">
                <a:solidFill>
                  <a:srgbClr val="262425"/>
                </a:solidFill>
                <a:latin typeface="DejaVu Sans Condensed"/>
                <a:cs typeface="DejaVu Sans Condensed"/>
              </a:rPr>
              <a:t>across</a:t>
            </a:r>
            <a:r>
              <a:rPr sz="2400" spc="40" dirty="0">
                <a:solidFill>
                  <a:srgbClr val="262425"/>
                </a:solidFill>
                <a:latin typeface="DejaVu Sans Condensed"/>
                <a:cs typeface="DejaVu Sans Condensed"/>
              </a:rPr>
              <a:t> </a:t>
            </a:r>
            <a:r>
              <a:rPr sz="2400" dirty="0">
                <a:solidFill>
                  <a:srgbClr val="262425"/>
                </a:solidFill>
                <a:latin typeface="DejaVu Sans Condensed"/>
                <a:cs typeface="DejaVu Sans Condensed"/>
              </a:rPr>
              <a:t>diverse</a:t>
            </a:r>
            <a:r>
              <a:rPr sz="2400" spc="4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industries,</a:t>
            </a:r>
            <a:r>
              <a:rPr sz="2400" spc="45" dirty="0">
                <a:solidFill>
                  <a:srgbClr val="262425"/>
                </a:solidFill>
                <a:latin typeface="DejaVu Sans Condensed"/>
                <a:cs typeface="DejaVu Sans Condensed"/>
              </a:rPr>
              <a:t> </a:t>
            </a:r>
            <a:r>
              <a:rPr sz="2400" dirty="0">
                <a:solidFill>
                  <a:srgbClr val="262425"/>
                </a:solidFill>
                <a:latin typeface="DejaVu Sans Condensed"/>
                <a:cs typeface="DejaVu Sans Condensed"/>
              </a:rPr>
              <a:t>including</a:t>
            </a:r>
            <a:r>
              <a:rPr sz="2400" spc="4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finance, </a:t>
            </a:r>
            <a:r>
              <a:rPr sz="2400" dirty="0">
                <a:solidFill>
                  <a:srgbClr val="262425"/>
                </a:solidFill>
                <a:latin typeface="DejaVu Sans Condensed"/>
                <a:cs typeface="DejaVu Sans Condensed"/>
              </a:rPr>
              <a:t>healthcare,</a:t>
            </a:r>
            <a:r>
              <a:rPr sz="2400" spc="70" dirty="0">
                <a:solidFill>
                  <a:srgbClr val="262425"/>
                </a:solidFill>
                <a:latin typeface="DejaVu Sans Condensed"/>
                <a:cs typeface="DejaVu Sans Condensed"/>
              </a:rPr>
              <a:t> </a:t>
            </a:r>
            <a:r>
              <a:rPr sz="2400" spc="150" dirty="0">
                <a:solidFill>
                  <a:srgbClr val="262425"/>
                </a:solidFill>
                <a:latin typeface="DejaVu Sans Condensed"/>
                <a:cs typeface="DejaVu Sans Condensed"/>
              </a:rPr>
              <a:t>e-</a:t>
            </a:r>
            <a:r>
              <a:rPr sz="2400" dirty="0">
                <a:solidFill>
                  <a:srgbClr val="262425"/>
                </a:solidFill>
                <a:latin typeface="DejaVu Sans Condensed"/>
                <a:cs typeface="DejaVu Sans Condensed"/>
              </a:rPr>
              <a:t>commerce,</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7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beyond.</a:t>
            </a:r>
            <a:endParaRPr sz="2400">
              <a:latin typeface="DejaVu Sans Condensed"/>
              <a:cs typeface="DejaVu Sans Condensed"/>
            </a:endParaRPr>
          </a:p>
          <a:p>
            <a:pPr marL="12700" marR="5080">
              <a:lnSpc>
                <a:spcPts val="2850"/>
              </a:lnSpc>
              <a:spcBef>
                <a:spcPts val="75"/>
              </a:spcBef>
            </a:pPr>
            <a:r>
              <a:rPr sz="2400" dirty="0">
                <a:solidFill>
                  <a:srgbClr val="262425"/>
                </a:solidFill>
                <a:latin typeface="DejaVu Sans Condensed"/>
                <a:cs typeface="DejaVu Sans Condensed"/>
              </a:rPr>
              <a:t>Understanding</a:t>
            </a:r>
            <a:r>
              <a:rPr sz="2400" spc="185" dirty="0">
                <a:solidFill>
                  <a:srgbClr val="262425"/>
                </a:solidFill>
                <a:latin typeface="DejaVu Sans Condensed"/>
                <a:cs typeface="DejaVu Sans Condensed"/>
              </a:rPr>
              <a:t> </a:t>
            </a:r>
            <a:r>
              <a:rPr sz="2400" spc="75" dirty="0">
                <a:solidFill>
                  <a:srgbClr val="262425"/>
                </a:solidFill>
                <a:latin typeface="DejaVu Sans Condensed"/>
                <a:cs typeface="DejaVu Sans Condensed"/>
              </a:rPr>
              <a:t>how</a:t>
            </a:r>
            <a:r>
              <a:rPr sz="2400" spc="90"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100" dirty="0">
                <a:solidFill>
                  <a:srgbClr val="262425"/>
                </a:solidFill>
                <a:latin typeface="DejaVu Sans Condensed"/>
                <a:cs typeface="DejaVu Sans Condensed"/>
              </a:rPr>
              <a:t> </a:t>
            </a:r>
            <a:r>
              <a:rPr sz="2400" dirty="0">
                <a:solidFill>
                  <a:srgbClr val="262425"/>
                </a:solidFill>
                <a:latin typeface="DejaVu Sans Condensed"/>
                <a:cs typeface="DejaVu Sans Condensed"/>
              </a:rPr>
              <a:t>technologies</a:t>
            </a:r>
            <a:r>
              <a:rPr sz="2400" spc="185" dirty="0">
                <a:solidFill>
                  <a:srgbClr val="262425"/>
                </a:solidFill>
                <a:latin typeface="DejaVu Sans Condensed"/>
                <a:cs typeface="DejaVu Sans Condensed"/>
              </a:rPr>
              <a:t> </a:t>
            </a:r>
            <a:r>
              <a:rPr sz="2400" spc="-25" dirty="0">
                <a:solidFill>
                  <a:srgbClr val="262425"/>
                </a:solidFill>
                <a:latin typeface="DejaVu Sans Condensed"/>
                <a:cs typeface="DejaVu Sans Condensed"/>
              </a:rPr>
              <a:t>can </a:t>
            </a:r>
            <a:r>
              <a:rPr sz="2400" dirty="0">
                <a:solidFill>
                  <a:srgbClr val="262425"/>
                </a:solidFill>
                <a:latin typeface="DejaVu Sans Condensed"/>
                <a:cs typeface="DejaVu Sans Condensed"/>
              </a:rPr>
              <a:t>safeguard</a:t>
            </a:r>
            <a:r>
              <a:rPr sz="2400" spc="80" dirty="0">
                <a:solidFill>
                  <a:srgbClr val="262425"/>
                </a:solidFill>
                <a:latin typeface="DejaVu Sans Condensed"/>
                <a:cs typeface="DejaVu Sans Condensed"/>
              </a:rPr>
              <a:t> </a:t>
            </a:r>
            <a:r>
              <a:rPr sz="2400" dirty="0">
                <a:solidFill>
                  <a:srgbClr val="262425"/>
                </a:solidFill>
                <a:latin typeface="DejaVu Sans Condensed"/>
                <a:cs typeface="DejaVu Sans Condensed"/>
              </a:rPr>
              <a:t>businesses</a:t>
            </a:r>
            <a:r>
              <a:rPr sz="2400" spc="85"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85" dirty="0">
                <a:solidFill>
                  <a:srgbClr val="262425"/>
                </a:solidFill>
                <a:latin typeface="DejaVu Sans Condensed"/>
                <a:cs typeface="DejaVu Sans Condensed"/>
              </a:rPr>
              <a:t> </a:t>
            </a:r>
            <a:r>
              <a:rPr sz="2400" spc="45" dirty="0">
                <a:solidFill>
                  <a:srgbClr val="262425"/>
                </a:solidFill>
                <a:latin typeface="DejaVu Sans Condensed"/>
                <a:cs typeface="DejaVu Sans Condensed"/>
              </a:rPr>
              <a:t>consumers</a:t>
            </a:r>
            <a:r>
              <a:rPr sz="2400" spc="80" dirty="0">
                <a:solidFill>
                  <a:srgbClr val="262425"/>
                </a:solidFill>
                <a:latin typeface="DejaVu Sans Condensed"/>
                <a:cs typeface="DejaVu Sans Condensed"/>
              </a:rPr>
              <a:t> </a:t>
            </a:r>
            <a:r>
              <a:rPr sz="2400" spc="-20" dirty="0">
                <a:solidFill>
                  <a:srgbClr val="262425"/>
                </a:solidFill>
                <a:latin typeface="DejaVu Sans Condensed"/>
                <a:cs typeface="DejaVu Sans Condensed"/>
              </a:rPr>
              <a:t>from </a:t>
            </a:r>
            <a:r>
              <a:rPr sz="2400" dirty="0">
                <a:solidFill>
                  <a:srgbClr val="262425"/>
                </a:solidFill>
                <a:latin typeface="DejaVu Sans Condensed"/>
                <a:cs typeface="DejaVu Sans Condensed"/>
              </a:rPr>
              <a:t>fraudulent</a:t>
            </a:r>
            <a:r>
              <a:rPr sz="2400" spc="-1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activities </a:t>
            </a:r>
            <a:r>
              <a:rPr sz="2400" dirty="0">
                <a:solidFill>
                  <a:srgbClr val="262425"/>
                </a:solidFill>
                <a:latin typeface="DejaVu Sans Condensed"/>
                <a:cs typeface="DejaVu Sans Condensed"/>
              </a:rPr>
              <a:t>highlights</a:t>
            </a:r>
            <a:r>
              <a:rPr sz="2400" spc="-10"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10" dirty="0">
                <a:solidFill>
                  <a:srgbClr val="262425"/>
                </a:solidFill>
                <a:latin typeface="DejaVu Sans Condensed"/>
                <a:cs typeface="DejaVu Sans Condensed"/>
              </a:rPr>
              <a:t> significant</a:t>
            </a:r>
            <a:endParaRPr sz="2400">
              <a:latin typeface="DejaVu Sans Condensed"/>
              <a:cs typeface="DejaVu Sans Condensed"/>
            </a:endParaRPr>
          </a:p>
          <a:p>
            <a:pPr marL="12700">
              <a:lnSpc>
                <a:spcPts val="2835"/>
              </a:lnSpc>
            </a:pPr>
            <a:r>
              <a:rPr sz="2400" dirty="0">
                <a:solidFill>
                  <a:srgbClr val="262425"/>
                </a:solidFill>
                <a:latin typeface="DejaVu Sans Condensed"/>
                <a:cs typeface="DejaVu Sans Condensed"/>
              </a:rPr>
              <a:t>role</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80"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90" dirty="0">
                <a:solidFill>
                  <a:srgbClr val="262425"/>
                </a:solidFill>
                <a:latin typeface="DejaVu Sans Condensed"/>
                <a:cs typeface="DejaVu Sans Condensed"/>
              </a:rPr>
              <a:t> </a:t>
            </a:r>
            <a:r>
              <a:rPr sz="2400" dirty="0">
                <a:solidFill>
                  <a:srgbClr val="262425"/>
                </a:solidFill>
                <a:latin typeface="DejaVu Sans Condensed"/>
                <a:cs typeface="DejaVu Sans Condensed"/>
              </a:rPr>
              <a:t>in</a:t>
            </a:r>
            <a:r>
              <a:rPr sz="2400" spc="-25" dirty="0">
                <a:solidFill>
                  <a:srgbClr val="262425"/>
                </a:solidFill>
                <a:latin typeface="DejaVu Sans Condensed"/>
                <a:cs typeface="DejaVu Sans Condensed"/>
              </a:rPr>
              <a:t> </a:t>
            </a:r>
            <a:r>
              <a:rPr sz="2400" dirty="0">
                <a:solidFill>
                  <a:srgbClr val="262425"/>
                </a:solidFill>
                <a:latin typeface="DejaVu Sans Condensed"/>
                <a:cs typeface="DejaVu Sans Condensed"/>
              </a:rPr>
              <a:t>ensuring</a:t>
            </a:r>
            <a:r>
              <a:rPr sz="2400" spc="-2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trust</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2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security.</a:t>
            </a:r>
            <a:endParaRPr sz="2400">
              <a:latin typeface="DejaVu Sans Condensed"/>
              <a:cs typeface="DejaVu Sans Condensed"/>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4799330">
              <a:lnSpc>
                <a:spcPct val="100000"/>
              </a:lnSpc>
              <a:spcBef>
                <a:spcPts val="95"/>
              </a:spcBef>
            </a:pPr>
            <a:r>
              <a:rPr spc="254" dirty="0"/>
              <a:t>INDUSTRY</a:t>
            </a:r>
            <a:r>
              <a:rPr spc="85" dirty="0"/>
              <a:t> </a:t>
            </a:r>
            <a:r>
              <a:rPr spc="254" dirty="0"/>
              <a:t>IMPACT</a:t>
            </a:r>
          </a:p>
        </p:txBody>
      </p:sp>
      <p:pic>
        <p:nvPicPr>
          <p:cNvPr id="12" name="object 12"/>
          <p:cNvPicPr/>
          <p:nvPr/>
        </p:nvPicPr>
        <p:blipFill>
          <a:blip r:embed="rId2" cstate="print"/>
          <a:stretch>
            <a:fillRect/>
          </a:stretch>
        </p:blipFill>
        <p:spPr>
          <a:xfrm>
            <a:off x="10033610" y="2388476"/>
            <a:ext cx="6210300" cy="65246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9358"/>
            <a:ext cx="2009775" cy="1737360"/>
            <a:chOff x="-9359" y="-9358"/>
            <a:chExt cx="2009775" cy="1737360"/>
          </a:xfrm>
        </p:grpSpPr>
        <p:sp>
          <p:nvSpPr>
            <p:cNvPr id="3" name="object 3"/>
            <p:cNvSpPr/>
            <p:nvPr/>
          </p:nvSpPr>
          <p:spPr>
            <a:xfrm>
              <a:off x="0" y="0"/>
              <a:ext cx="1991360" cy="1718945"/>
            </a:xfrm>
            <a:custGeom>
              <a:avLst/>
              <a:gdLst/>
              <a:ahLst/>
              <a:cxnLst/>
              <a:rect l="l" t="t" r="r" b="b"/>
              <a:pathLst>
                <a:path w="1991360" h="1718945">
                  <a:moveTo>
                    <a:pt x="1990594" y="0"/>
                  </a:moveTo>
                  <a:lnTo>
                    <a:pt x="1990750" y="6451"/>
                  </a:lnTo>
                  <a:lnTo>
                    <a:pt x="1990026" y="6451"/>
                  </a:lnTo>
                  <a:lnTo>
                    <a:pt x="1987867" y="95732"/>
                  </a:lnTo>
                  <a:lnTo>
                    <a:pt x="1980666" y="185724"/>
                  </a:lnTo>
                  <a:lnTo>
                    <a:pt x="1969147" y="274294"/>
                  </a:lnTo>
                  <a:lnTo>
                    <a:pt x="1952586" y="362127"/>
                  </a:lnTo>
                  <a:lnTo>
                    <a:pt x="1931707" y="449249"/>
                  </a:lnTo>
                  <a:lnTo>
                    <a:pt x="1906511" y="535647"/>
                  </a:lnTo>
                  <a:lnTo>
                    <a:pt x="1876272" y="619886"/>
                  </a:lnTo>
                  <a:lnTo>
                    <a:pt x="1842426" y="702690"/>
                  </a:lnTo>
                  <a:lnTo>
                    <a:pt x="1803552" y="783323"/>
                  </a:lnTo>
                  <a:lnTo>
                    <a:pt x="1761070" y="862520"/>
                  </a:lnTo>
                  <a:lnTo>
                    <a:pt x="1714271" y="938834"/>
                  </a:lnTo>
                  <a:lnTo>
                    <a:pt x="1663153" y="1012278"/>
                  </a:lnTo>
                  <a:lnTo>
                    <a:pt x="1608429" y="1083563"/>
                  </a:lnTo>
                  <a:lnTo>
                    <a:pt x="1550834" y="1151953"/>
                  </a:lnTo>
                  <a:lnTo>
                    <a:pt x="1488922" y="1216761"/>
                  </a:lnTo>
                  <a:lnTo>
                    <a:pt x="1424114" y="1278674"/>
                  </a:lnTo>
                  <a:lnTo>
                    <a:pt x="1355724" y="1336992"/>
                  </a:lnTo>
                  <a:lnTo>
                    <a:pt x="1284439" y="1390992"/>
                  </a:lnTo>
                  <a:lnTo>
                    <a:pt x="1210999" y="1442110"/>
                  </a:lnTo>
                  <a:lnTo>
                    <a:pt x="1134680" y="1488909"/>
                  </a:lnTo>
                  <a:lnTo>
                    <a:pt x="1055484" y="1531391"/>
                  </a:lnTo>
                  <a:lnTo>
                    <a:pt x="974844" y="1570278"/>
                  </a:lnTo>
                  <a:lnTo>
                    <a:pt x="892045" y="1604835"/>
                  </a:lnTo>
                  <a:lnTo>
                    <a:pt x="807808" y="1634350"/>
                  </a:lnTo>
                  <a:lnTo>
                    <a:pt x="721409" y="1660270"/>
                  </a:lnTo>
                  <a:lnTo>
                    <a:pt x="634290" y="1681149"/>
                  </a:lnTo>
                  <a:lnTo>
                    <a:pt x="546451" y="1697710"/>
                  </a:lnTo>
                  <a:lnTo>
                    <a:pt x="457170" y="1709229"/>
                  </a:lnTo>
                  <a:lnTo>
                    <a:pt x="367893" y="1716430"/>
                  </a:lnTo>
                  <a:lnTo>
                    <a:pt x="278616" y="1718589"/>
                  </a:lnTo>
                  <a:lnTo>
                    <a:pt x="278616" y="1717865"/>
                  </a:lnTo>
                  <a:lnTo>
                    <a:pt x="189334" y="1715706"/>
                  </a:lnTo>
                  <a:lnTo>
                    <a:pt x="99337" y="1708505"/>
                  </a:lnTo>
                  <a:lnTo>
                    <a:pt x="10780" y="1696986"/>
                  </a:lnTo>
                  <a:lnTo>
                    <a:pt x="0" y="1694954"/>
                  </a:lnTo>
                </a:path>
              </a:pathLst>
            </a:custGeom>
            <a:ln w="18719">
              <a:solidFill>
                <a:srgbClr val="262425"/>
              </a:solidFill>
            </a:ln>
          </p:spPr>
          <p:txBody>
            <a:bodyPr wrap="square" lIns="0" tIns="0" rIns="0" bIns="0" rtlCol="0"/>
            <a:lstStyle/>
            <a:p>
              <a:endParaRPr/>
            </a:p>
          </p:txBody>
        </p:sp>
        <p:sp>
          <p:nvSpPr>
            <p:cNvPr id="4" name="object 4"/>
            <p:cNvSpPr/>
            <p:nvPr/>
          </p:nvSpPr>
          <p:spPr>
            <a:xfrm>
              <a:off x="0" y="0"/>
              <a:ext cx="1362710" cy="1090295"/>
            </a:xfrm>
            <a:custGeom>
              <a:avLst/>
              <a:gdLst/>
              <a:ahLst/>
              <a:cxnLst/>
              <a:rect l="l" t="t" r="r" b="b"/>
              <a:pathLst>
                <a:path w="1362710" h="1090295">
                  <a:moveTo>
                    <a:pt x="1362037" y="0"/>
                  </a:moveTo>
                  <a:lnTo>
                    <a:pt x="0" y="0"/>
                  </a:lnTo>
                  <a:lnTo>
                    <a:pt x="0" y="1052946"/>
                  </a:lnTo>
                  <a:lnTo>
                    <a:pt x="53260" y="1065555"/>
                  </a:lnTo>
                  <a:lnTo>
                    <a:pt x="109418" y="1075639"/>
                  </a:lnTo>
                  <a:lnTo>
                    <a:pt x="165576" y="1083563"/>
                  </a:lnTo>
                  <a:lnTo>
                    <a:pt x="221734" y="1087881"/>
                  </a:lnTo>
                  <a:lnTo>
                    <a:pt x="278616" y="1089317"/>
                  </a:lnTo>
                  <a:lnTo>
                    <a:pt x="278616" y="1090040"/>
                  </a:lnTo>
                  <a:lnTo>
                    <a:pt x="335493" y="1088605"/>
                  </a:lnTo>
                  <a:lnTo>
                    <a:pt x="391651" y="1084275"/>
                  </a:lnTo>
                  <a:lnTo>
                    <a:pt x="447813" y="1076363"/>
                  </a:lnTo>
                  <a:lnTo>
                    <a:pt x="503971" y="1066279"/>
                  </a:lnTo>
                  <a:lnTo>
                    <a:pt x="558690" y="1053325"/>
                  </a:lnTo>
                  <a:lnTo>
                    <a:pt x="613409" y="1036764"/>
                  </a:lnTo>
                  <a:lnTo>
                    <a:pt x="666690" y="1018044"/>
                  </a:lnTo>
                  <a:lnTo>
                    <a:pt x="719246" y="996441"/>
                  </a:lnTo>
                  <a:lnTo>
                    <a:pt x="770369" y="971956"/>
                  </a:lnTo>
                  <a:lnTo>
                    <a:pt x="820047" y="944600"/>
                  </a:lnTo>
                  <a:lnTo>
                    <a:pt x="868287" y="915085"/>
                  </a:lnTo>
                  <a:lnTo>
                    <a:pt x="915084" y="882688"/>
                  </a:lnTo>
                  <a:lnTo>
                    <a:pt x="960447" y="848118"/>
                  </a:lnTo>
                  <a:lnTo>
                    <a:pt x="1002922" y="811402"/>
                  </a:lnTo>
                  <a:lnTo>
                    <a:pt x="1044684" y="772528"/>
                  </a:lnTo>
                  <a:lnTo>
                    <a:pt x="1083562" y="731481"/>
                  </a:lnTo>
                  <a:lnTo>
                    <a:pt x="1120283" y="688289"/>
                  </a:lnTo>
                  <a:lnTo>
                    <a:pt x="1154841" y="642924"/>
                  </a:lnTo>
                  <a:lnTo>
                    <a:pt x="1186522" y="596125"/>
                  </a:lnTo>
                  <a:lnTo>
                    <a:pt x="1216758" y="547890"/>
                  </a:lnTo>
                  <a:lnTo>
                    <a:pt x="1243399" y="498208"/>
                  </a:lnTo>
                  <a:lnTo>
                    <a:pt x="1267881" y="447090"/>
                  </a:lnTo>
                  <a:lnTo>
                    <a:pt x="1289481" y="394525"/>
                  </a:lnTo>
                  <a:lnTo>
                    <a:pt x="1308201" y="341248"/>
                  </a:lnTo>
                  <a:lnTo>
                    <a:pt x="1324762" y="286537"/>
                  </a:lnTo>
                  <a:lnTo>
                    <a:pt x="1337716" y="231813"/>
                  </a:lnTo>
                  <a:lnTo>
                    <a:pt x="1347800" y="175653"/>
                  </a:lnTo>
                  <a:lnTo>
                    <a:pt x="1355724" y="119494"/>
                  </a:lnTo>
                  <a:lnTo>
                    <a:pt x="1360042" y="63334"/>
                  </a:lnTo>
                  <a:lnTo>
                    <a:pt x="1361478" y="6451"/>
                  </a:lnTo>
                  <a:lnTo>
                    <a:pt x="1362201" y="6451"/>
                  </a:lnTo>
                  <a:lnTo>
                    <a:pt x="1362037" y="0"/>
                  </a:lnTo>
                  <a:close/>
                </a:path>
              </a:pathLst>
            </a:custGeom>
            <a:solidFill>
              <a:srgbClr val="4A86E8">
                <a:alpha val="27059"/>
              </a:srgbClr>
            </a:solidFill>
          </p:spPr>
          <p:txBody>
            <a:bodyPr wrap="square" lIns="0" tIns="0" rIns="0" bIns="0" rtlCol="0"/>
            <a:lstStyle/>
            <a:p>
              <a:endParaRPr/>
            </a:p>
          </p:txBody>
        </p:sp>
        <p:sp>
          <p:nvSpPr>
            <p:cNvPr id="5" name="object 5"/>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55"/>
                  </a:lnTo>
                  <a:lnTo>
                    <a:pt x="0" y="1052946"/>
                  </a:lnTo>
                </a:path>
              </a:pathLst>
            </a:custGeom>
            <a:ln w="3175">
              <a:solidFill>
                <a:srgbClr val="FFFFFF"/>
              </a:solidFill>
            </a:ln>
          </p:spPr>
          <p:txBody>
            <a:bodyPr wrap="square" lIns="0" tIns="0" rIns="0" bIns="0" rtlCol="0"/>
            <a:lstStyle/>
            <a:p>
              <a:endParaRPr/>
            </a:p>
          </p:txBody>
        </p:sp>
        <p:sp>
          <p:nvSpPr>
            <p:cNvPr id="6" name="object 6"/>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55"/>
                  </a:lnTo>
                  <a:lnTo>
                    <a:pt x="0" y="1052946"/>
                  </a:lnTo>
                </a:path>
              </a:pathLst>
            </a:custGeom>
            <a:ln w="18719">
              <a:solidFill>
                <a:srgbClr val="4A86E8"/>
              </a:solidFill>
            </a:ln>
          </p:spPr>
          <p:txBody>
            <a:bodyPr wrap="square" lIns="0" tIns="0" rIns="0" bIns="0" rtlCol="0"/>
            <a:lstStyle/>
            <a:p>
              <a:endParaRPr/>
            </a:p>
          </p:txBody>
        </p:sp>
      </p:grpSp>
      <p:sp>
        <p:nvSpPr>
          <p:cNvPr id="7" name="object 7"/>
          <p:cNvSpPr/>
          <p:nvPr/>
        </p:nvSpPr>
        <p:spPr>
          <a:xfrm>
            <a:off x="13759941" y="5695036"/>
            <a:ext cx="4528185" cy="4592320"/>
          </a:xfrm>
          <a:custGeom>
            <a:avLst/>
            <a:gdLst/>
            <a:ahLst/>
            <a:cxnLst/>
            <a:rect l="l" t="t" r="r" b="b"/>
            <a:pathLst>
              <a:path w="4528184" h="4592320">
                <a:moveTo>
                  <a:pt x="0" y="2889287"/>
                </a:moveTo>
                <a:lnTo>
                  <a:pt x="3555" y="2738094"/>
                </a:lnTo>
                <a:lnTo>
                  <a:pt x="15874" y="2587612"/>
                </a:lnTo>
                <a:lnTo>
                  <a:pt x="35305" y="2437129"/>
                </a:lnTo>
                <a:lnTo>
                  <a:pt x="63372" y="2288819"/>
                </a:lnTo>
                <a:lnTo>
                  <a:pt x="98678" y="2141219"/>
                </a:lnTo>
                <a:lnTo>
                  <a:pt x="141096" y="1996503"/>
                </a:lnTo>
                <a:lnTo>
                  <a:pt x="192277" y="1853945"/>
                </a:lnTo>
                <a:lnTo>
                  <a:pt x="249808" y="1714271"/>
                </a:lnTo>
                <a:lnTo>
                  <a:pt x="314578" y="1577479"/>
                </a:lnTo>
                <a:lnTo>
                  <a:pt x="387349" y="1444282"/>
                </a:lnTo>
                <a:lnTo>
                  <a:pt x="465835" y="1315402"/>
                </a:lnTo>
                <a:lnTo>
                  <a:pt x="551560" y="1190853"/>
                </a:lnTo>
                <a:lnTo>
                  <a:pt x="643635" y="1071333"/>
                </a:lnTo>
                <a:lnTo>
                  <a:pt x="742314" y="956132"/>
                </a:lnTo>
                <a:lnTo>
                  <a:pt x="845946" y="845972"/>
                </a:lnTo>
                <a:lnTo>
                  <a:pt x="956182" y="742289"/>
                </a:lnTo>
                <a:lnTo>
                  <a:pt x="1071371" y="643661"/>
                </a:lnTo>
                <a:lnTo>
                  <a:pt x="1190878" y="551497"/>
                </a:lnTo>
                <a:lnTo>
                  <a:pt x="1315338" y="465823"/>
                </a:lnTo>
                <a:lnTo>
                  <a:pt x="1445005" y="387349"/>
                </a:lnTo>
                <a:lnTo>
                  <a:pt x="1577466" y="314629"/>
                </a:lnTo>
                <a:lnTo>
                  <a:pt x="1714245" y="249821"/>
                </a:lnTo>
                <a:lnTo>
                  <a:pt x="1853945" y="192227"/>
                </a:lnTo>
                <a:lnTo>
                  <a:pt x="1996439" y="141109"/>
                </a:lnTo>
                <a:lnTo>
                  <a:pt x="2141219" y="98628"/>
                </a:lnTo>
                <a:lnTo>
                  <a:pt x="2288793" y="63360"/>
                </a:lnTo>
                <a:lnTo>
                  <a:pt x="2437129" y="35267"/>
                </a:lnTo>
                <a:lnTo>
                  <a:pt x="2587624" y="15836"/>
                </a:lnTo>
                <a:lnTo>
                  <a:pt x="2738119" y="3594"/>
                </a:lnTo>
                <a:lnTo>
                  <a:pt x="2889249" y="0"/>
                </a:lnTo>
                <a:lnTo>
                  <a:pt x="3040506" y="3594"/>
                </a:lnTo>
                <a:lnTo>
                  <a:pt x="3191001" y="15836"/>
                </a:lnTo>
                <a:lnTo>
                  <a:pt x="3341369" y="35267"/>
                </a:lnTo>
                <a:lnTo>
                  <a:pt x="3489705" y="63360"/>
                </a:lnTo>
                <a:lnTo>
                  <a:pt x="3637406" y="98628"/>
                </a:lnTo>
                <a:lnTo>
                  <a:pt x="3782059" y="141109"/>
                </a:lnTo>
                <a:lnTo>
                  <a:pt x="3924680" y="192227"/>
                </a:lnTo>
                <a:lnTo>
                  <a:pt x="4064253" y="249821"/>
                </a:lnTo>
                <a:lnTo>
                  <a:pt x="4201032" y="314629"/>
                </a:lnTo>
                <a:lnTo>
                  <a:pt x="4334255" y="387349"/>
                </a:lnTo>
                <a:lnTo>
                  <a:pt x="4463160" y="465823"/>
                </a:lnTo>
                <a:lnTo>
                  <a:pt x="4528019" y="510424"/>
                </a:lnTo>
              </a:path>
              <a:path w="4528184" h="4592320">
                <a:moveTo>
                  <a:pt x="555996" y="4591962"/>
                </a:moveTo>
                <a:lnTo>
                  <a:pt x="466597" y="4462446"/>
                </a:lnTo>
                <a:lnTo>
                  <a:pt x="387349" y="4333571"/>
                </a:lnTo>
                <a:lnTo>
                  <a:pt x="315340" y="4200374"/>
                </a:lnTo>
                <a:lnTo>
                  <a:pt x="249808" y="4064296"/>
                </a:lnTo>
                <a:lnTo>
                  <a:pt x="192277" y="3924622"/>
                </a:lnTo>
                <a:lnTo>
                  <a:pt x="141858" y="3782064"/>
                </a:lnTo>
                <a:lnTo>
                  <a:pt x="98678" y="3636629"/>
                </a:lnTo>
                <a:lnTo>
                  <a:pt x="63372" y="3489751"/>
                </a:lnTo>
                <a:lnTo>
                  <a:pt x="35940" y="3341433"/>
                </a:lnTo>
                <a:lnTo>
                  <a:pt x="15874" y="3190963"/>
                </a:lnTo>
                <a:lnTo>
                  <a:pt x="4317" y="3040481"/>
                </a:lnTo>
                <a:lnTo>
                  <a:pt x="0" y="2889287"/>
                </a:lnTo>
              </a:path>
            </a:pathLst>
          </a:custGeom>
          <a:ln w="18719">
            <a:solidFill>
              <a:srgbClr val="262425"/>
            </a:solidFill>
          </a:ln>
        </p:spPr>
        <p:txBody>
          <a:bodyPr wrap="square" lIns="0" tIns="0" rIns="0" bIns="0" rtlCol="0"/>
          <a:lstStyle/>
          <a:p>
            <a:endParaRPr/>
          </a:p>
        </p:txBody>
      </p:sp>
      <p:sp>
        <p:nvSpPr>
          <p:cNvPr id="8" name="object 8"/>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0" name="object 10"/>
          <p:cNvSpPr txBox="1"/>
          <p:nvPr/>
        </p:nvSpPr>
        <p:spPr>
          <a:xfrm>
            <a:off x="2028647" y="2356999"/>
            <a:ext cx="6496050" cy="2581910"/>
          </a:xfrm>
          <a:prstGeom prst="rect">
            <a:avLst/>
          </a:prstGeom>
        </p:spPr>
        <p:txBody>
          <a:bodyPr vert="horz" wrap="square" lIns="0" tIns="12700" rIns="0" bIns="0" rtlCol="0">
            <a:spAutoFit/>
          </a:bodyPr>
          <a:lstStyle/>
          <a:p>
            <a:pPr marL="12700" marR="5080">
              <a:lnSpc>
                <a:spcPct val="99800"/>
              </a:lnSpc>
              <a:spcBef>
                <a:spcPts val="100"/>
              </a:spcBef>
            </a:pPr>
            <a:r>
              <a:rPr sz="2400" dirty="0">
                <a:solidFill>
                  <a:srgbClr val="262425"/>
                </a:solidFill>
                <a:latin typeface="DejaVu Sans Condensed"/>
                <a:cs typeface="DejaVu Sans Condensed"/>
              </a:rPr>
              <a:t>Addressing</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60" dirty="0">
                <a:solidFill>
                  <a:srgbClr val="262425"/>
                </a:solidFill>
                <a:latin typeface="DejaVu Sans Condensed"/>
                <a:cs typeface="DejaVu Sans Condensed"/>
              </a:rPr>
              <a:t> </a:t>
            </a:r>
            <a:r>
              <a:rPr sz="2400" spc="45" dirty="0">
                <a:solidFill>
                  <a:srgbClr val="262425"/>
                </a:solidFill>
                <a:latin typeface="DejaVu Sans Condensed"/>
                <a:cs typeface="DejaVu Sans Condensed"/>
              </a:rPr>
              <a:t>challenges</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6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opportunities </a:t>
            </a:r>
            <a:r>
              <a:rPr sz="2400" dirty="0">
                <a:solidFill>
                  <a:srgbClr val="262425"/>
                </a:solidFill>
                <a:latin typeface="DejaVu Sans Condensed"/>
                <a:cs typeface="DejaVu Sans Condensed"/>
              </a:rPr>
              <a:t>in</a:t>
            </a:r>
            <a:r>
              <a:rPr sz="2400" spc="20"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fraud</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provides</a:t>
            </a:r>
            <a:r>
              <a:rPr sz="2400" spc="-5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valuable </a:t>
            </a:r>
            <a:r>
              <a:rPr sz="2400" dirty="0">
                <a:solidFill>
                  <a:srgbClr val="262425"/>
                </a:solidFill>
                <a:latin typeface="DejaVu Sans Condensed"/>
                <a:cs typeface="DejaVu Sans Condensed"/>
              </a:rPr>
              <a:t>insights</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into</a:t>
            </a:r>
            <a:r>
              <a:rPr sz="2400" spc="-6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65" dirty="0">
                <a:solidFill>
                  <a:srgbClr val="262425"/>
                </a:solidFill>
                <a:latin typeface="DejaVu Sans Condensed"/>
                <a:cs typeface="DejaVu Sans Condensed"/>
              </a:rPr>
              <a:t> </a:t>
            </a:r>
            <a:r>
              <a:rPr sz="2400" dirty="0">
                <a:solidFill>
                  <a:srgbClr val="262425"/>
                </a:solidFill>
                <a:latin typeface="DejaVu Sans Condensed"/>
                <a:cs typeface="DejaVu Sans Condensed"/>
              </a:rPr>
              <a:t>evolving</a:t>
            </a:r>
            <a:r>
              <a:rPr sz="2400" spc="-65" dirty="0">
                <a:solidFill>
                  <a:srgbClr val="262425"/>
                </a:solidFill>
                <a:latin typeface="DejaVu Sans Condensed"/>
                <a:cs typeface="DejaVu Sans Condensed"/>
              </a:rPr>
              <a:t> </a:t>
            </a:r>
            <a:r>
              <a:rPr sz="2400" spc="45" dirty="0">
                <a:solidFill>
                  <a:srgbClr val="262425"/>
                </a:solidFill>
                <a:latin typeface="DejaVu Sans Condensed"/>
                <a:cs typeface="DejaVu Sans Condensed"/>
              </a:rPr>
              <a:t>landscape</a:t>
            </a:r>
            <a:r>
              <a:rPr sz="2400" spc="-65" dirty="0">
                <a:solidFill>
                  <a:srgbClr val="262425"/>
                </a:solidFill>
                <a:latin typeface="DejaVu Sans Condensed"/>
                <a:cs typeface="DejaVu Sans Condensed"/>
              </a:rPr>
              <a:t> </a:t>
            </a:r>
            <a:r>
              <a:rPr sz="2400" spc="-25" dirty="0">
                <a:solidFill>
                  <a:srgbClr val="262425"/>
                </a:solidFill>
                <a:latin typeface="DejaVu Sans Condensed"/>
                <a:cs typeface="DejaVu Sans Condensed"/>
              </a:rPr>
              <a:t>of </a:t>
            </a:r>
            <a:r>
              <a:rPr sz="2400" dirty="0">
                <a:solidFill>
                  <a:srgbClr val="262425"/>
                </a:solidFill>
                <a:latin typeface="DejaVu Sans Condensed"/>
                <a:cs typeface="DejaVu Sans Condensed"/>
              </a:rPr>
              <a:t>deceptive</a:t>
            </a:r>
            <a:r>
              <a:rPr sz="2400" spc="65" dirty="0">
                <a:solidFill>
                  <a:srgbClr val="262425"/>
                </a:solidFill>
                <a:latin typeface="DejaVu Sans Condensed"/>
                <a:cs typeface="DejaVu Sans Condensed"/>
              </a:rPr>
              <a:t> </a:t>
            </a:r>
            <a:r>
              <a:rPr sz="2400" dirty="0">
                <a:solidFill>
                  <a:srgbClr val="262425"/>
                </a:solidFill>
                <a:latin typeface="DejaVu Sans Condensed"/>
                <a:cs typeface="DejaVu Sans Condensed"/>
              </a:rPr>
              <a:t>practices</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65"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potential</a:t>
            </a:r>
            <a:r>
              <a:rPr sz="2400" spc="-25" dirty="0">
                <a:solidFill>
                  <a:srgbClr val="262425"/>
                </a:solidFill>
                <a:latin typeface="DejaVu Sans Condensed"/>
                <a:cs typeface="DejaVu Sans Condensed"/>
              </a:rPr>
              <a:t> for </a:t>
            </a:r>
            <a:r>
              <a:rPr sz="2400" spc="-10" dirty="0">
                <a:solidFill>
                  <a:srgbClr val="262425"/>
                </a:solidFill>
                <a:latin typeface="DejaVu Sans Condensed"/>
                <a:cs typeface="DejaVu Sans Condensed"/>
              </a:rPr>
              <a:t>innovative</a:t>
            </a:r>
            <a:r>
              <a:rPr sz="2400" spc="-30" dirty="0">
                <a:solidFill>
                  <a:srgbClr val="262425"/>
                </a:solidFill>
                <a:latin typeface="DejaVu Sans Condensed"/>
                <a:cs typeface="DejaVu Sans Condensed"/>
              </a:rPr>
              <a:t> </a:t>
            </a:r>
            <a:r>
              <a:rPr sz="2400" dirty="0">
                <a:solidFill>
                  <a:srgbClr val="262425"/>
                </a:solidFill>
                <a:latin typeface="DejaVu Sans Condensed"/>
                <a:cs typeface="DejaVu Sans Condensed"/>
              </a:rPr>
              <a:t>solutions.</a:t>
            </a:r>
            <a:r>
              <a:rPr sz="2400" spc="-30" dirty="0">
                <a:solidFill>
                  <a:srgbClr val="262425"/>
                </a:solidFill>
                <a:latin typeface="DejaVu Sans Condensed"/>
                <a:cs typeface="DejaVu Sans Condensed"/>
              </a:rPr>
              <a:t> </a:t>
            </a:r>
            <a:r>
              <a:rPr sz="2400" spc="50" dirty="0">
                <a:solidFill>
                  <a:srgbClr val="262425"/>
                </a:solidFill>
                <a:latin typeface="DejaVu Sans Condensed"/>
                <a:cs typeface="DejaVu Sans Condensed"/>
              </a:rPr>
              <a:t>By</a:t>
            </a:r>
            <a:r>
              <a:rPr sz="2400" spc="-100" dirty="0">
                <a:solidFill>
                  <a:srgbClr val="262425"/>
                </a:solidFill>
                <a:latin typeface="DejaVu Sans Condensed"/>
                <a:cs typeface="DejaVu Sans Condensed"/>
              </a:rPr>
              <a:t> </a:t>
            </a:r>
            <a:r>
              <a:rPr sz="2400" dirty="0">
                <a:solidFill>
                  <a:srgbClr val="262425"/>
                </a:solidFill>
                <a:latin typeface="DejaVu Sans Condensed"/>
                <a:cs typeface="DejaVu Sans Condensed"/>
              </a:rPr>
              <a:t>recognizing</a:t>
            </a:r>
            <a:r>
              <a:rPr sz="2400" spc="-30"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these </a:t>
            </a:r>
            <a:r>
              <a:rPr sz="2400" dirty="0">
                <a:solidFill>
                  <a:srgbClr val="262425"/>
                </a:solidFill>
                <a:latin typeface="DejaVu Sans Condensed"/>
                <a:cs typeface="DejaVu Sans Condensed"/>
              </a:rPr>
              <a:t>dynamics,</a:t>
            </a:r>
            <a:r>
              <a:rPr sz="2400" spc="10" dirty="0">
                <a:solidFill>
                  <a:srgbClr val="262425"/>
                </a:solidFill>
                <a:latin typeface="DejaVu Sans Condensed"/>
                <a:cs typeface="DejaVu Sans Condensed"/>
              </a:rPr>
              <a:t> </a:t>
            </a:r>
            <a:r>
              <a:rPr sz="2400" dirty="0">
                <a:solidFill>
                  <a:srgbClr val="262425"/>
                </a:solidFill>
                <a:latin typeface="DejaVu Sans Condensed"/>
                <a:cs typeface="DejaVu Sans Condensed"/>
              </a:rPr>
              <a:t>organizations</a:t>
            </a:r>
            <a:r>
              <a:rPr sz="2400" spc="10" dirty="0">
                <a:solidFill>
                  <a:srgbClr val="262425"/>
                </a:solidFill>
                <a:latin typeface="DejaVu Sans Condensed"/>
                <a:cs typeface="DejaVu Sans Condensed"/>
              </a:rPr>
              <a:t> </a:t>
            </a:r>
            <a:r>
              <a:rPr sz="2400" dirty="0">
                <a:solidFill>
                  <a:srgbClr val="262425"/>
                </a:solidFill>
                <a:latin typeface="DejaVu Sans Condensed"/>
                <a:cs typeface="DejaVu Sans Condensed"/>
              </a:rPr>
              <a:t>can</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proactively</a:t>
            </a:r>
            <a:r>
              <a:rPr sz="2400" spc="-6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adapt </a:t>
            </a:r>
            <a:r>
              <a:rPr sz="2400" dirty="0">
                <a:solidFill>
                  <a:srgbClr val="262425"/>
                </a:solidFill>
                <a:latin typeface="DejaVu Sans Condensed"/>
                <a:cs typeface="DejaVu Sans Condensed"/>
              </a:rPr>
              <a:t>and</a:t>
            </a:r>
            <a:r>
              <a:rPr sz="2400" spc="65" dirty="0">
                <a:solidFill>
                  <a:srgbClr val="262425"/>
                </a:solidFill>
                <a:latin typeface="DejaVu Sans Condensed"/>
                <a:cs typeface="DejaVu Sans Condensed"/>
              </a:rPr>
              <a:t> </a:t>
            </a:r>
            <a:r>
              <a:rPr sz="2400" dirty="0">
                <a:solidFill>
                  <a:srgbClr val="262425"/>
                </a:solidFill>
                <a:latin typeface="DejaVu Sans Condensed"/>
                <a:cs typeface="DejaVu Sans Condensed"/>
              </a:rPr>
              <a:t>enhance</a:t>
            </a:r>
            <a:r>
              <a:rPr sz="2400" spc="65" dirty="0">
                <a:solidFill>
                  <a:srgbClr val="262425"/>
                </a:solidFill>
                <a:latin typeface="DejaVu Sans Condensed"/>
                <a:cs typeface="DejaVu Sans Condensed"/>
              </a:rPr>
              <a:t> </a:t>
            </a:r>
            <a:r>
              <a:rPr sz="2400" spc="-20" dirty="0">
                <a:solidFill>
                  <a:srgbClr val="262425"/>
                </a:solidFill>
                <a:latin typeface="DejaVu Sans Condensed"/>
                <a:cs typeface="DejaVu Sans Condensed"/>
              </a:rPr>
              <a:t>their</a:t>
            </a:r>
            <a:r>
              <a:rPr sz="2400" dirty="0">
                <a:solidFill>
                  <a:srgbClr val="262425"/>
                </a:solidFill>
                <a:latin typeface="DejaVu Sans Condensed"/>
                <a:cs typeface="DejaVu Sans Condensed"/>
              </a:rPr>
              <a:t> fraud</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6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strategies.</a:t>
            </a:r>
            <a:endParaRPr sz="2400">
              <a:latin typeface="DejaVu Sans Condensed"/>
              <a:cs typeface="DejaVu Sans Condensed"/>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2329815">
              <a:lnSpc>
                <a:spcPct val="100000"/>
              </a:lnSpc>
              <a:spcBef>
                <a:spcPts val="95"/>
              </a:spcBef>
            </a:pPr>
            <a:r>
              <a:rPr spc="180" dirty="0"/>
              <a:t>CHALLENGES</a:t>
            </a:r>
            <a:r>
              <a:rPr spc="75" dirty="0"/>
              <a:t> </a:t>
            </a:r>
            <a:r>
              <a:rPr spc="490" dirty="0"/>
              <a:t>AND</a:t>
            </a:r>
            <a:r>
              <a:rPr spc="80" dirty="0"/>
              <a:t> </a:t>
            </a:r>
            <a:r>
              <a:rPr spc="229" dirty="0"/>
              <a:t>OPPORTUNITIES</a:t>
            </a:r>
          </a:p>
        </p:txBody>
      </p:sp>
      <p:pic>
        <p:nvPicPr>
          <p:cNvPr id="12" name="object 12"/>
          <p:cNvPicPr/>
          <p:nvPr/>
        </p:nvPicPr>
        <p:blipFill>
          <a:blip r:embed="rId2" cstate="print"/>
          <a:stretch>
            <a:fillRect/>
          </a:stretch>
        </p:blipFill>
        <p:spPr>
          <a:xfrm>
            <a:off x="10033610" y="2388489"/>
            <a:ext cx="6210300" cy="65246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8958"/>
            <a:ext cx="18307050" cy="2688590"/>
            <a:chOff x="-9359" y="-8958"/>
            <a:chExt cx="18307050" cy="2688590"/>
          </a:xfrm>
        </p:grpSpPr>
        <p:sp>
          <p:nvSpPr>
            <p:cNvPr id="3" name="object 3"/>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sp>
          <p:nvSpPr>
            <p:cNvPr id="4" name="object 4"/>
            <p:cNvSpPr/>
            <p:nvPr/>
          </p:nvSpPr>
          <p:spPr>
            <a:xfrm>
              <a:off x="15933291" y="0"/>
              <a:ext cx="2355215" cy="2670810"/>
            </a:xfrm>
            <a:custGeom>
              <a:avLst/>
              <a:gdLst/>
              <a:ahLst/>
              <a:cxnLst/>
              <a:rect l="l" t="t" r="r" b="b"/>
              <a:pathLst>
                <a:path w="2355215" h="2670810">
                  <a:moveTo>
                    <a:pt x="0" y="1031697"/>
                  </a:moveTo>
                  <a:lnTo>
                    <a:pt x="2031" y="946238"/>
                  </a:lnTo>
                  <a:lnTo>
                    <a:pt x="8889" y="860082"/>
                  </a:lnTo>
                  <a:lnTo>
                    <a:pt x="19938" y="775322"/>
                  </a:lnTo>
                  <a:lnTo>
                    <a:pt x="35813" y="691235"/>
                  </a:lnTo>
                  <a:lnTo>
                    <a:pt x="55752" y="607847"/>
                  </a:lnTo>
                  <a:lnTo>
                    <a:pt x="79882" y="525144"/>
                  </a:lnTo>
                  <a:lnTo>
                    <a:pt x="108838" y="444512"/>
                  </a:lnTo>
                  <a:lnTo>
                    <a:pt x="141858" y="365251"/>
                  </a:lnTo>
                  <a:lnTo>
                    <a:pt x="178434" y="287375"/>
                  </a:lnTo>
                  <a:lnTo>
                    <a:pt x="219836" y="212267"/>
                  </a:lnTo>
                  <a:lnTo>
                    <a:pt x="264540" y="139204"/>
                  </a:lnTo>
                  <a:lnTo>
                    <a:pt x="312800" y="68224"/>
                  </a:lnTo>
                  <a:lnTo>
                    <a:pt x="365242" y="0"/>
                  </a:lnTo>
                </a:path>
                <a:path w="2355215" h="2670810">
                  <a:moveTo>
                    <a:pt x="2354706" y="2504735"/>
                  </a:moveTo>
                  <a:lnTo>
                    <a:pt x="2305303" y="2528582"/>
                  </a:lnTo>
                  <a:lnTo>
                    <a:pt x="2225928" y="2561666"/>
                  </a:lnTo>
                  <a:lnTo>
                    <a:pt x="2145410" y="2589923"/>
                  </a:lnTo>
                  <a:lnTo>
                    <a:pt x="2062606" y="2614739"/>
                  </a:lnTo>
                  <a:lnTo>
                    <a:pt x="1979294" y="2634716"/>
                  </a:lnTo>
                  <a:lnTo>
                    <a:pt x="1895220" y="2650566"/>
                  </a:lnTo>
                  <a:lnTo>
                    <a:pt x="1809749" y="2661602"/>
                  </a:lnTo>
                  <a:lnTo>
                    <a:pt x="1724278" y="2668485"/>
                  </a:lnTo>
                  <a:lnTo>
                    <a:pt x="1638807" y="2670555"/>
                  </a:lnTo>
                  <a:lnTo>
                    <a:pt x="1638807" y="2669870"/>
                  </a:lnTo>
                  <a:lnTo>
                    <a:pt x="1553336" y="2667799"/>
                  </a:lnTo>
                  <a:lnTo>
                    <a:pt x="1467230" y="2660916"/>
                  </a:lnTo>
                  <a:lnTo>
                    <a:pt x="1382394" y="2649880"/>
                  </a:lnTo>
                  <a:lnTo>
                    <a:pt x="1298320" y="2634030"/>
                  </a:lnTo>
                  <a:lnTo>
                    <a:pt x="1215008" y="2614040"/>
                  </a:lnTo>
                  <a:lnTo>
                    <a:pt x="1132204" y="2589923"/>
                  </a:lnTo>
                  <a:lnTo>
                    <a:pt x="1051686" y="2560980"/>
                  </a:lnTo>
                  <a:lnTo>
                    <a:pt x="972311" y="2528582"/>
                  </a:lnTo>
                  <a:lnTo>
                    <a:pt x="895222" y="2491371"/>
                  </a:lnTo>
                  <a:lnTo>
                    <a:pt x="819403" y="2450706"/>
                  </a:lnTo>
                  <a:lnTo>
                    <a:pt x="746378" y="2405913"/>
                  </a:lnTo>
                  <a:lnTo>
                    <a:pt x="676020" y="2356980"/>
                  </a:lnTo>
                  <a:lnTo>
                    <a:pt x="607821" y="2304605"/>
                  </a:lnTo>
                  <a:lnTo>
                    <a:pt x="542289" y="2249474"/>
                  </a:lnTo>
                  <a:lnTo>
                    <a:pt x="480313" y="2190203"/>
                  </a:lnTo>
                  <a:lnTo>
                    <a:pt x="421004" y="2128176"/>
                  </a:lnTo>
                  <a:lnTo>
                    <a:pt x="365251" y="2062695"/>
                  </a:lnTo>
                  <a:lnTo>
                    <a:pt x="313562" y="1994471"/>
                  </a:lnTo>
                  <a:lnTo>
                    <a:pt x="264540" y="1924176"/>
                  </a:lnTo>
                  <a:lnTo>
                    <a:pt x="219836" y="1851126"/>
                  </a:lnTo>
                  <a:lnTo>
                    <a:pt x="179069" y="1775320"/>
                  </a:lnTo>
                  <a:lnTo>
                    <a:pt x="141858" y="1698129"/>
                  </a:lnTo>
                  <a:lnTo>
                    <a:pt x="108838" y="1618868"/>
                  </a:lnTo>
                  <a:lnTo>
                    <a:pt x="80517" y="1538236"/>
                  </a:lnTo>
                  <a:lnTo>
                    <a:pt x="55752" y="1455534"/>
                  </a:lnTo>
                  <a:lnTo>
                    <a:pt x="35813" y="1372146"/>
                  </a:lnTo>
                  <a:lnTo>
                    <a:pt x="19938" y="1288059"/>
                  </a:lnTo>
                  <a:lnTo>
                    <a:pt x="8889" y="1202613"/>
                  </a:lnTo>
                  <a:lnTo>
                    <a:pt x="2031" y="1117155"/>
                  </a:lnTo>
                  <a:lnTo>
                    <a:pt x="0" y="1031697"/>
                  </a:lnTo>
                </a:path>
              </a:pathLst>
            </a:custGeom>
            <a:ln w="17918">
              <a:solidFill>
                <a:srgbClr val="262425"/>
              </a:solidFill>
            </a:ln>
          </p:spPr>
          <p:txBody>
            <a:bodyPr wrap="square" lIns="0" tIns="0" rIns="0" bIns="0" rtlCol="0"/>
            <a:lstStyle/>
            <a:p>
              <a:endParaRPr/>
            </a:p>
          </p:txBody>
        </p:sp>
        <p:sp>
          <p:nvSpPr>
            <p:cNvPr id="5" name="object 5"/>
            <p:cNvSpPr/>
            <p:nvPr/>
          </p:nvSpPr>
          <p:spPr>
            <a:xfrm>
              <a:off x="16534890" y="0"/>
              <a:ext cx="1753235" cy="2069464"/>
            </a:xfrm>
            <a:custGeom>
              <a:avLst/>
              <a:gdLst/>
              <a:ahLst/>
              <a:cxnLst/>
              <a:rect l="l" t="t" r="r" b="b"/>
              <a:pathLst>
                <a:path w="1753234" h="2069464">
                  <a:moveTo>
                    <a:pt x="1145502" y="0"/>
                  </a:moveTo>
                  <a:lnTo>
                    <a:pt x="928914" y="0"/>
                  </a:lnTo>
                  <a:lnTo>
                    <a:pt x="875283" y="7569"/>
                  </a:lnTo>
                  <a:lnTo>
                    <a:pt x="821435" y="17221"/>
                  </a:lnTo>
                  <a:lnTo>
                    <a:pt x="768476" y="29629"/>
                  </a:lnTo>
                  <a:lnTo>
                    <a:pt x="716787" y="45478"/>
                  </a:lnTo>
                  <a:lnTo>
                    <a:pt x="665733" y="63398"/>
                  </a:lnTo>
                  <a:lnTo>
                    <a:pt x="615441" y="84073"/>
                  </a:lnTo>
                  <a:lnTo>
                    <a:pt x="566546" y="107505"/>
                  </a:lnTo>
                  <a:lnTo>
                    <a:pt x="518921" y="133692"/>
                  </a:lnTo>
                  <a:lnTo>
                    <a:pt x="472058" y="161950"/>
                  </a:lnTo>
                  <a:lnTo>
                    <a:pt x="427227" y="192277"/>
                  </a:lnTo>
                  <a:lnTo>
                    <a:pt x="384555" y="225348"/>
                  </a:lnTo>
                  <a:lnTo>
                    <a:pt x="343153" y="261188"/>
                  </a:lnTo>
                  <a:lnTo>
                    <a:pt x="303910" y="298411"/>
                  </a:lnTo>
                  <a:lnTo>
                    <a:pt x="266699" y="337692"/>
                  </a:lnTo>
                  <a:lnTo>
                    <a:pt x="230885" y="379044"/>
                  </a:lnTo>
                  <a:lnTo>
                    <a:pt x="197738" y="421766"/>
                  </a:lnTo>
                  <a:lnTo>
                    <a:pt x="167512" y="466572"/>
                  </a:lnTo>
                  <a:lnTo>
                    <a:pt x="139191" y="512737"/>
                  </a:lnTo>
                  <a:lnTo>
                    <a:pt x="113029" y="560984"/>
                  </a:lnTo>
                  <a:lnTo>
                    <a:pt x="89534" y="609917"/>
                  </a:lnTo>
                  <a:lnTo>
                    <a:pt x="68960" y="660222"/>
                  </a:lnTo>
                  <a:lnTo>
                    <a:pt x="51053" y="711225"/>
                  </a:lnTo>
                  <a:lnTo>
                    <a:pt x="35178" y="762914"/>
                  </a:lnTo>
                  <a:lnTo>
                    <a:pt x="22732" y="815974"/>
                  </a:lnTo>
                  <a:lnTo>
                    <a:pt x="13080" y="869734"/>
                  </a:lnTo>
                  <a:lnTo>
                    <a:pt x="5460" y="923493"/>
                  </a:lnTo>
                  <a:lnTo>
                    <a:pt x="1396" y="977252"/>
                  </a:lnTo>
                  <a:lnTo>
                    <a:pt x="0" y="1031697"/>
                  </a:lnTo>
                  <a:lnTo>
                    <a:pt x="1396" y="1086129"/>
                  </a:lnTo>
                  <a:lnTo>
                    <a:pt x="5460" y="1139888"/>
                  </a:lnTo>
                  <a:lnTo>
                    <a:pt x="13080" y="1193647"/>
                  </a:lnTo>
                  <a:lnTo>
                    <a:pt x="22732" y="1247406"/>
                  </a:lnTo>
                  <a:lnTo>
                    <a:pt x="35178" y="1299781"/>
                  </a:lnTo>
                  <a:lnTo>
                    <a:pt x="51053" y="1352156"/>
                  </a:lnTo>
                  <a:lnTo>
                    <a:pt x="68960" y="1403159"/>
                  </a:lnTo>
                  <a:lnTo>
                    <a:pt x="89534" y="1453464"/>
                  </a:lnTo>
                  <a:lnTo>
                    <a:pt x="113029" y="1502397"/>
                  </a:lnTo>
                  <a:lnTo>
                    <a:pt x="139191" y="1549958"/>
                  </a:lnTo>
                  <a:lnTo>
                    <a:pt x="167512" y="1596135"/>
                  </a:lnTo>
                  <a:lnTo>
                    <a:pt x="198500" y="1640928"/>
                  </a:lnTo>
                  <a:lnTo>
                    <a:pt x="231520" y="1684350"/>
                  </a:lnTo>
                  <a:lnTo>
                    <a:pt x="266699" y="1725002"/>
                  </a:lnTo>
                  <a:lnTo>
                    <a:pt x="303910" y="1764982"/>
                  </a:lnTo>
                  <a:lnTo>
                    <a:pt x="343153" y="1802193"/>
                  </a:lnTo>
                  <a:lnTo>
                    <a:pt x="384555" y="1837334"/>
                  </a:lnTo>
                  <a:lnTo>
                    <a:pt x="427989" y="1870430"/>
                  </a:lnTo>
                  <a:lnTo>
                    <a:pt x="472820" y="1900745"/>
                  </a:lnTo>
                  <a:lnTo>
                    <a:pt x="518921" y="1929688"/>
                  </a:lnTo>
                  <a:lnTo>
                    <a:pt x="566546" y="1955190"/>
                  </a:lnTo>
                  <a:lnTo>
                    <a:pt x="615441" y="1978621"/>
                  </a:lnTo>
                  <a:lnTo>
                    <a:pt x="665733" y="1999297"/>
                  </a:lnTo>
                  <a:lnTo>
                    <a:pt x="716787" y="2017217"/>
                  </a:lnTo>
                  <a:lnTo>
                    <a:pt x="769111" y="2033066"/>
                  </a:lnTo>
                  <a:lnTo>
                    <a:pt x="821435" y="2045474"/>
                  </a:lnTo>
                  <a:lnTo>
                    <a:pt x="875283" y="2055126"/>
                  </a:lnTo>
                  <a:lnTo>
                    <a:pt x="929004" y="2062695"/>
                  </a:lnTo>
                  <a:lnTo>
                    <a:pt x="982725" y="2066835"/>
                  </a:lnTo>
                  <a:lnTo>
                    <a:pt x="1037208" y="2068220"/>
                  </a:lnTo>
                  <a:lnTo>
                    <a:pt x="1037208" y="2068906"/>
                  </a:lnTo>
                  <a:lnTo>
                    <a:pt x="1091691" y="2067521"/>
                  </a:lnTo>
                  <a:lnTo>
                    <a:pt x="1145412" y="2063394"/>
                  </a:lnTo>
                  <a:lnTo>
                    <a:pt x="1199133" y="2055812"/>
                  </a:lnTo>
                  <a:lnTo>
                    <a:pt x="1252981" y="2046160"/>
                  </a:lnTo>
                  <a:lnTo>
                    <a:pt x="1305305" y="2033765"/>
                  </a:lnTo>
                  <a:lnTo>
                    <a:pt x="1357629" y="2017902"/>
                  </a:lnTo>
                  <a:lnTo>
                    <a:pt x="1408683" y="1999995"/>
                  </a:lnTo>
                  <a:lnTo>
                    <a:pt x="1458975" y="1979307"/>
                  </a:lnTo>
                  <a:lnTo>
                    <a:pt x="1507870" y="1955876"/>
                  </a:lnTo>
                  <a:lnTo>
                    <a:pt x="1555495" y="1929688"/>
                  </a:lnTo>
                  <a:lnTo>
                    <a:pt x="1601596" y="1901431"/>
                  </a:lnTo>
                  <a:lnTo>
                    <a:pt x="1646427" y="1870430"/>
                  </a:lnTo>
                  <a:lnTo>
                    <a:pt x="1689861" y="1837334"/>
                  </a:lnTo>
                  <a:lnTo>
                    <a:pt x="1730501" y="1802193"/>
                  </a:lnTo>
                  <a:lnTo>
                    <a:pt x="1753107" y="1781166"/>
                  </a:lnTo>
                  <a:lnTo>
                    <a:pt x="1753107" y="281908"/>
                  </a:lnTo>
                  <a:lnTo>
                    <a:pt x="1689861" y="225348"/>
                  </a:lnTo>
                  <a:lnTo>
                    <a:pt x="1647189" y="192277"/>
                  </a:lnTo>
                  <a:lnTo>
                    <a:pt x="1602358" y="161950"/>
                  </a:lnTo>
                  <a:lnTo>
                    <a:pt x="1556130" y="133692"/>
                  </a:lnTo>
                  <a:lnTo>
                    <a:pt x="1507870" y="107505"/>
                  </a:lnTo>
                  <a:lnTo>
                    <a:pt x="1458975" y="84073"/>
                  </a:lnTo>
                  <a:lnTo>
                    <a:pt x="1408683" y="63398"/>
                  </a:lnTo>
                  <a:lnTo>
                    <a:pt x="1357629" y="45478"/>
                  </a:lnTo>
                  <a:lnTo>
                    <a:pt x="1305940" y="29629"/>
                  </a:lnTo>
                  <a:lnTo>
                    <a:pt x="1252981" y="17221"/>
                  </a:lnTo>
                  <a:lnTo>
                    <a:pt x="1199133" y="7569"/>
                  </a:lnTo>
                  <a:lnTo>
                    <a:pt x="1145502"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3175">
              <a:solidFill>
                <a:srgbClr val="FFFFFF"/>
              </a:solidFill>
            </a:ln>
          </p:spPr>
          <p:txBody>
            <a:bodyPr wrap="square" lIns="0" tIns="0" rIns="0" bIns="0" rtlCol="0"/>
            <a:lstStyle/>
            <a:p>
              <a:endParaRPr/>
            </a:p>
          </p:txBody>
        </p:sp>
        <p:sp>
          <p:nvSpPr>
            <p:cNvPr id="7" name="object 7"/>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17918">
              <a:solidFill>
                <a:srgbClr val="4A86E8"/>
              </a:solidFill>
            </a:ln>
          </p:spPr>
          <p:txBody>
            <a:bodyPr wrap="square" lIns="0" tIns="0" rIns="0" bIns="0" rtlCol="0"/>
            <a:lstStyle/>
            <a:p>
              <a:endParaRPr/>
            </a:p>
          </p:txBody>
        </p:sp>
      </p:grpSp>
      <p:sp>
        <p:nvSpPr>
          <p:cNvPr id="8" name="object 8"/>
          <p:cNvSpPr txBox="1"/>
          <p:nvPr/>
        </p:nvSpPr>
        <p:spPr>
          <a:xfrm>
            <a:off x="3238431" y="2286197"/>
            <a:ext cx="11250930" cy="741680"/>
          </a:xfrm>
          <a:prstGeom prst="rect">
            <a:avLst/>
          </a:prstGeom>
        </p:spPr>
        <p:txBody>
          <a:bodyPr vert="horz" wrap="square" lIns="0" tIns="13335" rIns="0" bIns="0" rtlCol="0">
            <a:spAutoFit/>
          </a:bodyPr>
          <a:lstStyle/>
          <a:p>
            <a:pPr marL="12700" marR="5080">
              <a:lnSpc>
                <a:spcPct val="100800"/>
              </a:lnSpc>
              <a:spcBef>
                <a:spcPts val="105"/>
              </a:spcBef>
            </a:pPr>
            <a:r>
              <a:rPr sz="1550" dirty="0">
                <a:solidFill>
                  <a:srgbClr val="262425"/>
                </a:solidFill>
                <a:latin typeface="DejaVu Sans Condensed"/>
                <a:cs typeface="DejaVu Sans Condensed"/>
              </a:rPr>
              <a:t>Eﬀective</a:t>
            </a:r>
            <a:r>
              <a:rPr sz="1550" spc="60" dirty="0">
                <a:solidFill>
                  <a:srgbClr val="262425"/>
                </a:solidFill>
                <a:latin typeface="DejaVu Sans Condensed"/>
                <a:cs typeface="DejaVu Sans Condensed"/>
              </a:rPr>
              <a:t> </a:t>
            </a:r>
            <a:r>
              <a:rPr sz="1550" dirty="0">
                <a:solidFill>
                  <a:srgbClr val="262425"/>
                </a:solidFill>
                <a:latin typeface="DejaVu Sans Condensed"/>
                <a:cs typeface="DejaVu Sans Condensed"/>
              </a:rPr>
              <a:t>implementation</a:t>
            </a:r>
            <a:r>
              <a:rPr sz="1550" spc="55" dirty="0">
                <a:solidFill>
                  <a:srgbClr val="262425"/>
                </a:solidFill>
                <a:latin typeface="DejaVu Sans Condensed"/>
                <a:cs typeface="DejaVu Sans Condensed"/>
              </a:rPr>
              <a:t> </a:t>
            </a:r>
            <a:r>
              <a:rPr sz="1550" dirty="0">
                <a:solidFill>
                  <a:srgbClr val="262425"/>
                </a:solidFill>
                <a:latin typeface="DejaVu Sans Condensed"/>
                <a:cs typeface="DejaVu Sans Condensed"/>
              </a:rPr>
              <a:t>strategies</a:t>
            </a:r>
            <a:r>
              <a:rPr sz="1550" spc="60" dirty="0">
                <a:solidFill>
                  <a:srgbClr val="262425"/>
                </a:solidFill>
                <a:latin typeface="DejaVu Sans Condensed"/>
                <a:cs typeface="DejaVu Sans Condensed"/>
              </a:rPr>
              <a:t> </a:t>
            </a:r>
            <a:r>
              <a:rPr sz="1550" dirty="0">
                <a:solidFill>
                  <a:srgbClr val="262425"/>
                </a:solidFill>
                <a:latin typeface="DejaVu Sans Condensed"/>
                <a:cs typeface="DejaVu Sans Condensed"/>
              </a:rPr>
              <a:t>for</a:t>
            </a:r>
            <a:r>
              <a:rPr sz="1550" spc="20"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5" dirty="0">
                <a:solidFill>
                  <a:srgbClr val="262425"/>
                </a:solidFill>
                <a:latin typeface="DejaVu Sans Condensed"/>
                <a:cs typeface="DejaVu Sans Condensed"/>
              </a:rPr>
              <a:t> </a:t>
            </a:r>
            <a:r>
              <a:rPr sz="1550" dirty="0">
                <a:solidFill>
                  <a:srgbClr val="262425"/>
                </a:solidFill>
                <a:latin typeface="DejaVu Sans Condensed"/>
                <a:cs typeface="DejaVu Sans Condensed"/>
              </a:rPr>
              <a:t>fraud</a:t>
            </a:r>
            <a:r>
              <a:rPr sz="1550" spc="60" dirty="0">
                <a:solidFill>
                  <a:srgbClr val="262425"/>
                </a:solidFill>
                <a:latin typeface="DejaVu Sans Condensed"/>
                <a:cs typeface="DejaVu Sans Condensed"/>
              </a:rPr>
              <a:t> </a:t>
            </a:r>
            <a:r>
              <a:rPr sz="1550" dirty="0">
                <a:solidFill>
                  <a:srgbClr val="262425"/>
                </a:solidFill>
                <a:latin typeface="DejaVu Sans Condensed"/>
                <a:cs typeface="DejaVu Sans Condensed"/>
              </a:rPr>
              <a:t>detection</a:t>
            </a:r>
            <a:r>
              <a:rPr sz="1550" spc="60" dirty="0">
                <a:solidFill>
                  <a:srgbClr val="262425"/>
                </a:solidFill>
                <a:latin typeface="DejaVu Sans Condensed"/>
                <a:cs typeface="DejaVu Sans Condensed"/>
              </a:rPr>
              <a:t> </a:t>
            </a:r>
            <a:r>
              <a:rPr sz="1550" spc="50" dirty="0">
                <a:solidFill>
                  <a:srgbClr val="262425"/>
                </a:solidFill>
                <a:latin typeface="DejaVu Sans Condensed"/>
                <a:cs typeface="DejaVu Sans Condensed"/>
              </a:rPr>
              <a:t>encompass</a:t>
            </a:r>
            <a:r>
              <a:rPr sz="1550" spc="60" dirty="0">
                <a:solidFill>
                  <a:srgbClr val="262425"/>
                </a:solidFill>
                <a:latin typeface="DejaVu Sans Condensed"/>
                <a:cs typeface="DejaVu Sans Condensed"/>
              </a:rPr>
              <a:t> </a:t>
            </a:r>
            <a:r>
              <a:rPr sz="1550" b="1" spc="55" dirty="0">
                <a:solidFill>
                  <a:srgbClr val="262425"/>
                </a:solidFill>
                <a:latin typeface="Trebuchet MS"/>
                <a:cs typeface="Trebuchet MS"/>
              </a:rPr>
              <a:t>data</a:t>
            </a:r>
            <a:r>
              <a:rPr sz="1550" b="1" spc="10" dirty="0">
                <a:solidFill>
                  <a:srgbClr val="262425"/>
                </a:solidFill>
                <a:latin typeface="Trebuchet MS"/>
                <a:cs typeface="Trebuchet MS"/>
              </a:rPr>
              <a:t> </a:t>
            </a:r>
            <a:r>
              <a:rPr sz="1550" b="1" dirty="0">
                <a:solidFill>
                  <a:srgbClr val="262425"/>
                </a:solidFill>
                <a:latin typeface="Trebuchet MS"/>
                <a:cs typeface="Trebuchet MS"/>
              </a:rPr>
              <a:t>integration</a:t>
            </a:r>
            <a:r>
              <a:rPr sz="1550" dirty="0">
                <a:solidFill>
                  <a:srgbClr val="262425"/>
                </a:solidFill>
                <a:latin typeface="DejaVu Sans Condensed"/>
                <a:cs typeface="DejaVu Sans Condensed"/>
              </a:rPr>
              <a:t>,</a:t>
            </a:r>
            <a:r>
              <a:rPr sz="1550" spc="60" dirty="0">
                <a:solidFill>
                  <a:srgbClr val="262425"/>
                </a:solidFill>
                <a:latin typeface="DejaVu Sans Condensed"/>
                <a:cs typeface="DejaVu Sans Condensed"/>
              </a:rPr>
              <a:t> </a:t>
            </a:r>
            <a:r>
              <a:rPr sz="1550" b="1" spc="75" dirty="0">
                <a:solidFill>
                  <a:srgbClr val="262425"/>
                </a:solidFill>
                <a:latin typeface="Trebuchet MS"/>
                <a:cs typeface="Trebuchet MS"/>
              </a:rPr>
              <a:t>model</a:t>
            </a:r>
            <a:r>
              <a:rPr sz="1550" b="1" spc="-45" dirty="0">
                <a:solidFill>
                  <a:srgbClr val="262425"/>
                </a:solidFill>
                <a:latin typeface="Trebuchet MS"/>
                <a:cs typeface="Trebuchet MS"/>
              </a:rPr>
              <a:t> </a:t>
            </a:r>
            <a:r>
              <a:rPr sz="1550" b="1" dirty="0">
                <a:solidFill>
                  <a:srgbClr val="262425"/>
                </a:solidFill>
                <a:latin typeface="Trebuchet MS"/>
                <a:cs typeface="Trebuchet MS"/>
              </a:rPr>
              <a:t>training</a:t>
            </a:r>
            <a:r>
              <a:rPr sz="1550" dirty="0">
                <a:solidFill>
                  <a:srgbClr val="262425"/>
                </a:solidFill>
                <a:latin typeface="DejaVu Sans Condensed"/>
                <a:cs typeface="DejaVu Sans Condensed"/>
              </a:rPr>
              <a:t>,</a:t>
            </a:r>
            <a:r>
              <a:rPr sz="1550" spc="60" dirty="0">
                <a:solidFill>
                  <a:srgbClr val="262425"/>
                </a:solidFill>
                <a:latin typeface="DejaVu Sans Condensed"/>
                <a:cs typeface="DejaVu Sans Condensed"/>
              </a:rPr>
              <a:t> </a:t>
            </a:r>
            <a:r>
              <a:rPr sz="1550" dirty="0">
                <a:solidFill>
                  <a:srgbClr val="262425"/>
                </a:solidFill>
                <a:latin typeface="DejaVu Sans Condensed"/>
                <a:cs typeface="DejaVu Sans Condensed"/>
              </a:rPr>
              <a:t>and</a:t>
            </a:r>
            <a:r>
              <a:rPr sz="1550" spc="60" dirty="0">
                <a:solidFill>
                  <a:srgbClr val="262425"/>
                </a:solidFill>
                <a:latin typeface="DejaVu Sans Condensed"/>
                <a:cs typeface="DejaVu Sans Condensed"/>
              </a:rPr>
              <a:t> </a:t>
            </a:r>
            <a:r>
              <a:rPr sz="1550" b="1" spc="-10" dirty="0">
                <a:solidFill>
                  <a:srgbClr val="262425"/>
                </a:solidFill>
                <a:latin typeface="Trebuchet MS"/>
                <a:cs typeface="Trebuchet MS"/>
              </a:rPr>
              <a:t>continuous </a:t>
            </a:r>
            <a:r>
              <a:rPr sz="1550" b="1" spc="10" dirty="0">
                <a:solidFill>
                  <a:srgbClr val="262425"/>
                </a:solidFill>
                <a:latin typeface="Trebuchet MS"/>
                <a:cs typeface="Trebuchet MS"/>
              </a:rPr>
              <a:t>monitoring</a:t>
            </a:r>
            <a:r>
              <a:rPr sz="1550" spc="10" dirty="0">
                <a:solidFill>
                  <a:srgbClr val="262425"/>
                </a:solidFill>
                <a:latin typeface="DejaVu Sans Condensed"/>
                <a:cs typeface="DejaVu Sans Condensed"/>
              </a:rPr>
              <a:t>.</a:t>
            </a:r>
            <a:r>
              <a:rPr sz="1550" spc="2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By</a:t>
            </a:r>
            <a:r>
              <a:rPr sz="1550" spc="-1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integrating</a:t>
            </a:r>
            <a:r>
              <a:rPr sz="1550" spc="25" dirty="0">
                <a:solidFill>
                  <a:srgbClr val="262425"/>
                </a:solidFill>
                <a:latin typeface="DejaVu Sans Condensed"/>
                <a:cs typeface="DejaVu Sans Condensed"/>
              </a:rPr>
              <a:t> </a:t>
            </a:r>
            <a:r>
              <a:rPr sz="1550" spc="145" dirty="0">
                <a:solidFill>
                  <a:srgbClr val="262425"/>
                </a:solidFill>
                <a:latin typeface="DejaVu Sans Condensed"/>
                <a:cs typeface="DejaVu Sans Condensed"/>
              </a:rPr>
              <a:t>NLP</a:t>
            </a:r>
            <a:r>
              <a:rPr sz="1550" spc="-1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technologies</a:t>
            </a:r>
            <a:r>
              <a:rPr sz="1550" spc="2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into</a:t>
            </a:r>
            <a:r>
              <a:rPr sz="1550" spc="30" dirty="0">
                <a:solidFill>
                  <a:srgbClr val="262425"/>
                </a:solidFill>
                <a:latin typeface="DejaVu Sans Condensed"/>
                <a:cs typeface="DejaVu Sans Condensed"/>
              </a:rPr>
              <a:t> </a:t>
            </a:r>
            <a:r>
              <a:rPr sz="1550" dirty="0">
                <a:solidFill>
                  <a:srgbClr val="262425"/>
                </a:solidFill>
                <a:latin typeface="DejaVu Sans Condensed"/>
                <a:cs typeface="DejaVu Sans Condensed"/>
              </a:rPr>
              <a:t>existing</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fraud</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detection</a:t>
            </a:r>
            <a:r>
              <a:rPr sz="1550" spc="2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frameworks,</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organizations</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can</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strengthen</a:t>
            </a:r>
            <a:r>
              <a:rPr sz="1550" spc="30"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their </a:t>
            </a:r>
            <a:r>
              <a:rPr sz="1550" dirty="0">
                <a:solidFill>
                  <a:srgbClr val="262425"/>
                </a:solidFill>
                <a:latin typeface="DejaVu Sans Condensed"/>
                <a:cs typeface="DejaVu Sans Condensed"/>
              </a:rPr>
              <a:t>defenses</a:t>
            </a:r>
            <a:r>
              <a:rPr sz="1550" spc="180" dirty="0">
                <a:solidFill>
                  <a:srgbClr val="262425"/>
                </a:solidFill>
                <a:latin typeface="DejaVu Sans Condensed"/>
                <a:cs typeface="DejaVu Sans Condensed"/>
              </a:rPr>
              <a:t> </a:t>
            </a:r>
            <a:r>
              <a:rPr sz="1550" dirty="0">
                <a:solidFill>
                  <a:srgbClr val="262425"/>
                </a:solidFill>
                <a:latin typeface="DejaVu Sans Condensed"/>
                <a:cs typeface="DejaVu Sans Condensed"/>
              </a:rPr>
              <a:t>against</a:t>
            </a:r>
            <a:r>
              <a:rPr sz="1550" spc="185" dirty="0">
                <a:solidFill>
                  <a:srgbClr val="262425"/>
                </a:solidFill>
                <a:latin typeface="DejaVu Sans Condensed"/>
                <a:cs typeface="DejaVu Sans Condensed"/>
              </a:rPr>
              <a:t> </a:t>
            </a:r>
            <a:r>
              <a:rPr sz="1550" dirty="0">
                <a:solidFill>
                  <a:srgbClr val="262425"/>
                </a:solidFill>
                <a:latin typeface="DejaVu Sans Condensed"/>
                <a:cs typeface="DejaVu Sans Condensed"/>
              </a:rPr>
              <a:t>deceptive</a:t>
            </a:r>
            <a:r>
              <a:rPr sz="1550" spc="185" dirty="0">
                <a:solidFill>
                  <a:srgbClr val="262425"/>
                </a:solidFill>
                <a:latin typeface="DejaVu Sans Condensed"/>
                <a:cs typeface="DejaVu Sans Condensed"/>
              </a:rPr>
              <a:t> </a:t>
            </a:r>
            <a:r>
              <a:rPr sz="1550" spc="-10" dirty="0">
                <a:solidFill>
                  <a:srgbClr val="262425"/>
                </a:solidFill>
                <a:latin typeface="DejaVu Sans Condensed"/>
                <a:cs typeface="DejaVu Sans Condensed"/>
              </a:rPr>
              <a:t>practices.</a:t>
            </a:r>
            <a:endParaRPr sz="1550">
              <a:latin typeface="DejaVu Sans Condensed"/>
              <a:cs typeface="DejaVu Sans Condensed"/>
            </a:endParaRPr>
          </a:p>
        </p:txBody>
      </p:sp>
      <p:sp>
        <p:nvSpPr>
          <p:cNvPr id="9" name="object 9"/>
          <p:cNvSpPr txBox="1">
            <a:spLocks noGrp="1"/>
          </p:cNvSpPr>
          <p:nvPr>
            <p:ph type="title"/>
          </p:nvPr>
        </p:nvSpPr>
        <p:spPr>
          <a:prstGeom prst="rect">
            <a:avLst/>
          </a:prstGeom>
        </p:spPr>
        <p:txBody>
          <a:bodyPr vert="horz" wrap="square" lIns="0" tIns="12065" rIns="0" bIns="0" rtlCol="0">
            <a:spAutoFit/>
          </a:bodyPr>
          <a:lstStyle/>
          <a:p>
            <a:pPr marL="1642745">
              <a:lnSpc>
                <a:spcPct val="100000"/>
              </a:lnSpc>
              <a:spcBef>
                <a:spcPts val="95"/>
              </a:spcBef>
            </a:pPr>
            <a:r>
              <a:rPr spc="295" dirty="0"/>
              <a:t>IMPLEMENTATION</a:t>
            </a:r>
            <a:r>
              <a:rPr spc="105" dirty="0"/>
              <a:t> </a:t>
            </a:r>
            <a:r>
              <a:rPr spc="-10" dirty="0"/>
              <a:t>STRATEGIES</a:t>
            </a:r>
          </a:p>
        </p:txBody>
      </p:sp>
      <p:pic>
        <p:nvPicPr>
          <p:cNvPr id="10" name="object 10"/>
          <p:cNvPicPr/>
          <p:nvPr/>
        </p:nvPicPr>
        <p:blipFill>
          <a:blip r:embed="rId2" cstate="print"/>
          <a:stretch>
            <a:fillRect/>
          </a:stretch>
        </p:blipFill>
        <p:spPr>
          <a:xfrm>
            <a:off x="-9359" y="5943623"/>
            <a:ext cx="18306719" cy="43433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grpSp>
        <p:nvGrpSpPr>
          <p:cNvPr id="3" name="object 3"/>
          <p:cNvGrpSpPr/>
          <p:nvPr/>
        </p:nvGrpSpPr>
        <p:grpSpPr>
          <a:xfrm>
            <a:off x="-9359" y="4246820"/>
            <a:ext cx="18307050" cy="6047740"/>
            <a:chOff x="-9359" y="4246820"/>
            <a:chExt cx="18307050" cy="6047740"/>
          </a:xfrm>
        </p:grpSpPr>
        <p:sp>
          <p:nvSpPr>
            <p:cNvPr id="4" name="object 4"/>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5" name="object 5"/>
            <p:cNvSpPr/>
            <p:nvPr/>
          </p:nvSpPr>
          <p:spPr>
            <a:xfrm>
              <a:off x="13161771" y="4254140"/>
              <a:ext cx="5126355" cy="6033135"/>
            </a:xfrm>
            <a:custGeom>
              <a:avLst/>
              <a:gdLst/>
              <a:ahLst/>
              <a:cxnLst/>
              <a:rect l="l" t="t" r="r" b="b"/>
              <a:pathLst>
                <a:path w="5126355" h="6033134">
                  <a:moveTo>
                    <a:pt x="507" y="5880243"/>
                  </a:moveTo>
                  <a:lnTo>
                    <a:pt x="2285" y="5729898"/>
                  </a:lnTo>
                  <a:lnTo>
                    <a:pt x="7873" y="5579557"/>
                  </a:lnTo>
                  <a:lnTo>
                    <a:pt x="17398" y="5429775"/>
                  </a:lnTo>
                  <a:lnTo>
                    <a:pt x="30987" y="5279434"/>
                  </a:lnTo>
                  <a:lnTo>
                    <a:pt x="47878" y="5130219"/>
                  </a:lnTo>
                  <a:lnTo>
                    <a:pt x="68706" y="4981564"/>
                  </a:lnTo>
                  <a:lnTo>
                    <a:pt x="93471" y="4832911"/>
                  </a:lnTo>
                  <a:lnTo>
                    <a:pt x="122173" y="4685389"/>
                  </a:lnTo>
                  <a:lnTo>
                    <a:pt x="154304" y="4538425"/>
                  </a:lnTo>
                  <a:lnTo>
                    <a:pt x="189737" y="4392578"/>
                  </a:lnTo>
                  <a:lnTo>
                    <a:pt x="229742" y="4247303"/>
                  </a:lnTo>
                  <a:lnTo>
                    <a:pt x="272541" y="4103158"/>
                  </a:lnTo>
                  <a:lnTo>
                    <a:pt x="319277" y="3960143"/>
                  </a:lnTo>
                  <a:lnTo>
                    <a:pt x="369950" y="3818805"/>
                  </a:lnTo>
                  <a:lnTo>
                    <a:pt x="423925" y="3678038"/>
                  </a:lnTo>
                  <a:lnTo>
                    <a:pt x="481456" y="3539519"/>
                  </a:lnTo>
                  <a:lnTo>
                    <a:pt x="542289" y="3402118"/>
                  </a:lnTo>
                  <a:lnTo>
                    <a:pt x="606932" y="3265859"/>
                  </a:lnTo>
                  <a:lnTo>
                    <a:pt x="675131" y="3131849"/>
                  </a:lnTo>
                  <a:lnTo>
                    <a:pt x="746124" y="2999528"/>
                  </a:lnTo>
                  <a:lnTo>
                    <a:pt x="820927" y="2868883"/>
                  </a:lnTo>
                  <a:lnTo>
                    <a:pt x="898651" y="2740511"/>
                  </a:lnTo>
                  <a:lnTo>
                    <a:pt x="979804" y="2613803"/>
                  </a:lnTo>
                  <a:lnTo>
                    <a:pt x="1064259" y="2489369"/>
                  </a:lnTo>
                  <a:lnTo>
                    <a:pt x="1151508" y="2366623"/>
                  </a:lnTo>
                  <a:lnTo>
                    <a:pt x="1242186" y="2246684"/>
                  </a:lnTo>
                  <a:lnTo>
                    <a:pt x="1335658" y="2128994"/>
                  </a:lnTo>
                  <a:lnTo>
                    <a:pt x="1432432" y="2013563"/>
                  </a:lnTo>
                  <a:lnTo>
                    <a:pt x="1531619" y="1900952"/>
                  </a:lnTo>
                  <a:lnTo>
                    <a:pt x="1634108" y="1790589"/>
                  </a:lnTo>
                  <a:lnTo>
                    <a:pt x="1738756" y="1682474"/>
                  </a:lnTo>
                  <a:lnTo>
                    <a:pt x="1846325" y="1577737"/>
                  </a:lnTo>
                  <a:lnTo>
                    <a:pt x="1956688" y="1475261"/>
                  </a:lnTo>
                  <a:lnTo>
                    <a:pt x="2069845" y="1376163"/>
                  </a:lnTo>
                  <a:lnTo>
                    <a:pt x="2185288" y="1279313"/>
                  </a:lnTo>
                  <a:lnTo>
                    <a:pt x="2303017" y="1185841"/>
                  </a:lnTo>
                  <a:lnTo>
                    <a:pt x="2422905" y="1095176"/>
                  </a:lnTo>
                  <a:lnTo>
                    <a:pt x="2545079" y="1007901"/>
                  </a:lnTo>
                  <a:lnTo>
                    <a:pt x="2669539" y="923446"/>
                  </a:lnTo>
                  <a:lnTo>
                    <a:pt x="2796285" y="842357"/>
                  </a:lnTo>
                  <a:lnTo>
                    <a:pt x="2925190" y="764658"/>
                  </a:lnTo>
                  <a:lnTo>
                    <a:pt x="3055873" y="689766"/>
                  </a:lnTo>
                  <a:lnTo>
                    <a:pt x="3188207" y="618252"/>
                  </a:lnTo>
                  <a:lnTo>
                    <a:pt x="3322192" y="550688"/>
                  </a:lnTo>
                  <a:lnTo>
                    <a:pt x="3457828" y="485931"/>
                  </a:lnTo>
                  <a:lnTo>
                    <a:pt x="3595242" y="425124"/>
                  </a:lnTo>
                  <a:lnTo>
                    <a:pt x="3734307" y="367681"/>
                  </a:lnTo>
                  <a:lnTo>
                    <a:pt x="3874515" y="313630"/>
                  </a:lnTo>
                  <a:lnTo>
                    <a:pt x="4016501" y="262945"/>
                  </a:lnTo>
                  <a:lnTo>
                    <a:pt x="4159503" y="216209"/>
                  </a:lnTo>
                  <a:lnTo>
                    <a:pt x="4303648" y="172851"/>
                  </a:lnTo>
                  <a:lnTo>
                    <a:pt x="4448301" y="133443"/>
                  </a:lnTo>
                  <a:lnTo>
                    <a:pt x="4594732" y="97400"/>
                  </a:lnTo>
                  <a:lnTo>
                    <a:pt x="4741671" y="65307"/>
                  </a:lnTo>
                  <a:lnTo>
                    <a:pt x="4889245" y="37151"/>
                  </a:lnTo>
                  <a:lnTo>
                    <a:pt x="5037835" y="12374"/>
                  </a:lnTo>
                  <a:lnTo>
                    <a:pt x="5126189" y="0"/>
                  </a:lnTo>
                </a:path>
                <a:path w="5126355" h="6033134">
                  <a:moveTo>
                    <a:pt x="1745" y="6032857"/>
                  </a:moveTo>
                  <a:lnTo>
                    <a:pt x="1650" y="6030585"/>
                  </a:lnTo>
                  <a:lnTo>
                    <a:pt x="0" y="5880243"/>
                  </a:lnTo>
                  <a:lnTo>
                    <a:pt x="507" y="5880243"/>
                  </a:lnTo>
                </a:path>
              </a:pathLst>
            </a:custGeom>
            <a:ln w="14640">
              <a:solidFill>
                <a:srgbClr val="262425"/>
              </a:solidFill>
            </a:ln>
          </p:spPr>
          <p:txBody>
            <a:bodyPr wrap="square" lIns="0" tIns="0" rIns="0" bIns="0" rtlCol="0"/>
            <a:lstStyle/>
            <a:p>
              <a:endParaRPr/>
            </a:p>
          </p:txBody>
        </p:sp>
        <p:sp>
          <p:nvSpPr>
            <p:cNvPr id="6" name="object 6"/>
            <p:cNvSpPr/>
            <p:nvPr/>
          </p:nvSpPr>
          <p:spPr>
            <a:xfrm>
              <a:off x="15341980" y="6466579"/>
              <a:ext cx="2946400" cy="3820795"/>
            </a:xfrm>
            <a:custGeom>
              <a:avLst/>
              <a:gdLst/>
              <a:ahLst/>
              <a:cxnLst/>
              <a:rect l="l" t="t" r="r" b="b"/>
              <a:pathLst>
                <a:path w="2946400" h="3820795">
                  <a:moveTo>
                    <a:pt x="2945980" y="0"/>
                  </a:moveTo>
                  <a:lnTo>
                    <a:pt x="2907791" y="8337"/>
                  </a:lnTo>
                  <a:lnTo>
                    <a:pt x="2815462" y="30867"/>
                  </a:lnTo>
                  <a:lnTo>
                    <a:pt x="2723641" y="55645"/>
                  </a:lnTo>
                  <a:lnTo>
                    <a:pt x="2632455" y="83229"/>
                  </a:lnTo>
                  <a:lnTo>
                    <a:pt x="2541777" y="113074"/>
                  </a:lnTo>
                  <a:lnTo>
                    <a:pt x="2452242" y="144608"/>
                  </a:lnTo>
                  <a:lnTo>
                    <a:pt x="2363215" y="178962"/>
                  </a:lnTo>
                  <a:lnTo>
                    <a:pt x="2275458" y="215551"/>
                  </a:lnTo>
                  <a:lnTo>
                    <a:pt x="2188209" y="253841"/>
                  </a:lnTo>
                  <a:lnTo>
                    <a:pt x="2102611" y="294951"/>
                  </a:lnTo>
                  <a:lnTo>
                    <a:pt x="2017521" y="337750"/>
                  </a:lnTo>
                  <a:lnTo>
                    <a:pt x="1933701" y="382797"/>
                  </a:lnTo>
                  <a:lnTo>
                    <a:pt x="1850897" y="430092"/>
                  </a:lnTo>
                  <a:lnTo>
                    <a:pt x="1769744" y="479634"/>
                  </a:lnTo>
                  <a:lnTo>
                    <a:pt x="1689226" y="530879"/>
                  </a:lnTo>
                  <a:lnTo>
                    <a:pt x="1610486" y="584371"/>
                  </a:lnTo>
                  <a:lnTo>
                    <a:pt x="1533270" y="639553"/>
                  </a:lnTo>
                  <a:lnTo>
                    <a:pt x="1457324" y="696982"/>
                  </a:lnTo>
                  <a:lnTo>
                    <a:pt x="1382902" y="756113"/>
                  </a:lnTo>
                  <a:lnTo>
                    <a:pt x="1309750" y="817492"/>
                  </a:lnTo>
                  <a:lnTo>
                    <a:pt x="1238249" y="879989"/>
                  </a:lnTo>
                  <a:lnTo>
                    <a:pt x="1168399" y="944746"/>
                  </a:lnTo>
                  <a:lnTo>
                    <a:pt x="1100327" y="1011193"/>
                  </a:lnTo>
                  <a:lnTo>
                    <a:pt x="1033906" y="1079316"/>
                  </a:lnTo>
                  <a:lnTo>
                    <a:pt x="969136" y="1149140"/>
                  </a:lnTo>
                  <a:lnTo>
                    <a:pt x="906525" y="1220654"/>
                  </a:lnTo>
                  <a:lnTo>
                    <a:pt x="845184" y="1293857"/>
                  </a:lnTo>
                  <a:lnTo>
                    <a:pt x="786129" y="1368177"/>
                  </a:lnTo>
                  <a:lnTo>
                    <a:pt x="728598" y="1444199"/>
                  </a:lnTo>
                  <a:lnTo>
                    <a:pt x="673480" y="1521339"/>
                  </a:lnTo>
                  <a:lnTo>
                    <a:pt x="620013" y="1600168"/>
                  </a:lnTo>
                  <a:lnTo>
                    <a:pt x="568705" y="1680686"/>
                  </a:lnTo>
                  <a:lnTo>
                    <a:pt x="519175" y="1761775"/>
                  </a:lnTo>
                  <a:lnTo>
                    <a:pt x="471931" y="1844541"/>
                  </a:lnTo>
                  <a:lnTo>
                    <a:pt x="426846" y="1928450"/>
                  </a:lnTo>
                  <a:lnTo>
                    <a:pt x="384047" y="2013477"/>
                  </a:lnTo>
                  <a:lnTo>
                    <a:pt x="342899" y="2099062"/>
                  </a:lnTo>
                  <a:lnTo>
                    <a:pt x="304672" y="2186336"/>
                  </a:lnTo>
                  <a:lnTo>
                    <a:pt x="268096" y="2274182"/>
                  </a:lnTo>
                  <a:lnTo>
                    <a:pt x="233679" y="2363146"/>
                  </a:lnTo>
                  <a:lnTo>
                    <a:pt x="202183" y="2452668"/>
                  </a:lnTo>
                  <a:lnTo>
                    <a:pt x="172338" y="2543333"/>
                  </a:lnTo>
                  <a:lnTo>
                    <a:pt x="144779" y="2634551"/>
                  </a:lnTo>
                  <a:lnTo>
                    <a:pt x="120014" y="2726333"/>
                  </a:lnTo>
                  <a:lnTo>
                    <a:pt x="97408" y="2818676"/>
                  </a:lnTo>
                  <a:lnTo>
                    <a:pt x="77215" y="2911584"/>
                  </a:lnTo>
                  <a:lnTo>
                    <a:pt x="59181" y="3005058"/>
                  </a:lnTo>
                  <a:lnTo>
                    <a:pt x="43433" y="3099093"/>
                  </a:lnTo>
                  <a:lnTo>
                    <a:pt x="29844" y="3193128"/>
                  </a:lnTo>
                  <a:lnTo>
                    <a:pt x="19176" y="3287722"/>
                  </a:lnTo>
                  <a:lnTo>
                    <a:pt x="10667" y="3382322"/>
                  </a:lnTo>
                  <a:lnTo>
                    <a:pt x="5079" y="3477483"/>
                  </a:lnTo>
                  <a:lnTo>
                    <a:pt x="1142" y="3572644"/>
                  </a:lnTo>
                  <a:lnTo>
                    <a:pt x="0" y="3667804"/>
                  </a:lnTo>
                  <a:lnTo>
                    <a:pt x="1142" y="3762965"/>
                  </a:lnTo>
                  <a:lnTo>
                    <a:pt x="3519" y="3820418"/>
                  </a:lnTo>
                  <a:lnTo>
                    <a:pt x="2945980" y="3820418"/>
                  </a:lnTo>
                  <a:lnTo>
                    <a:pt x="2945980" y="0"/>
                  </a:lnTo>
                  <a:close/>
                </a:path>
              </a:pathLst>
            </a:custGeom>
            <a:solidFill>
              <a:srgbClr val="4A86E8">
                <a:alpha val="27059"/>
              </a:srgbClr>
            </a:solidFill>
          </p:spPr>
          <p:txBody>
            <a:bodyPr wrap="square" lIns="0" tIns="0" rIns="0" bIns="0" rtlCol="0"/>
            <a:lstStyle/>
            <a:p>
              <a:endParaRPr/>
            </a:p>
          </p:txBody>
        </p:sp>
        <p:sp>
          <p:nvSpPr>
            <p:cNvPr id="7" name="object 7"/>
            <p:cNvSpPr/>
            <p:nvPr/>
          </p:nvSpPr>
          <p:spPr>
            <a:xfrm>
              <a:off x="15341980" y="6466579"/>
              <a:ext cx="2946400" cy="3820795"/>
            </a:xfrm>
            <a:custGeom>
              <a:avLst/>
              <a:gdLst/>
              <a:ahLst/>
              <a:cxnLst/>
              <a:rect l="l" t="t" r="r" b="b"/>
              <a:pathLst>
                <a:path w="2946400" h="3820795">
                  <a:moveTo>
                    <a:pt x="0" y="3667804"/>
                  </a:moveTo>
                  <a:lnTo>
                    <a:pt x="1142" y="3572644"/>
                  </a:lnTo>
                  <a:lnTo>
                    <a:pt x="5079" y="3477483"/>
                  </a:lnTo>
                  <a:lnTo>
                    <a:pt x="10667" y="3382322"/>
                  </a:lnTo>
                  <a:lnTo>
                    <a:pt x="19176" y="3287722"/>
                  </a:lnTo>
                  <a:lnTo>
                    <a:pt x="29844" y="3193128"/>
                  </a:lnTo>
                  <a:lnTo>
                    <a:pt x="43433" y="3099093"/>
                  </a:lnTo>
                  <a:lnTo>
                    <a:pt x="59181" y="3005058"/>
                  </a:lnTo>
                  <a:lnTo>
                    <a:pt x="77215" y="2911584"/>
                  </a:lnTo>
                  <a:lnTo>
                    <a:pt x="97408" y="2818676"/>
                  </a:lnTo>
                  <a:lnTo>
                    <a:pt x="120014" y="2726333"/>
                  </a:lnTo>
                  <a:lnTo>
                    <a:pt x="144779" y="2634551"/>
                  </a:lnTo>
                  <a:lnTo>
                    <a:pt x="172338" y="2543333"/>
                  </a:lnTo>
                  <a:lnTo>
                    <a:pt x="202183" y="2452668"/>
                  </a:lnTo>
                  <a:lnTo>
                    <a:pt x="233679" y="2363146"/>
                  </a:lnTo>
                  <a:lnTo>
                    <a:pt x="268096" y="2274182"/>
                  </a:lnTo>
                  <a:lnTo>
                    <a:pt x="304672" y="2186336"/>
                  </a:lnTo>
                  <a:lnTo>
                    <a:pt x="342899" y="2099062"/>
                  </a:lnTo>
                  <a:lnTo>
                    <a:pt x="384047" y="2013477"/>
                  </a:lnTo>
                  <a:lnTo>
                    <a:pt x="426846" y="1928450"/>
                  </a:lnTo>
                  <a:lnTo>
                    <a:pt x="471931" y="1844541"/>
                  </a:lnTo>
                  <a:lnTo>
                    <a:pt x="519175" y="1761775"/>
                  </a:lnTo>
                  <a:lnTo>
                    <a:pt x="568705" y="1680686"/>
                  </a:lnTo>
                  <a:lnTo>
                    <a:pt x="620013" y="1600168"/>
                  </a:lnTo>
                  <a:lnTo>
                    <a:pt x="673480" y="1521339"/>
                  </a:lnTo>
                  <a:lnTo>
                    <a:pt x="728598" y="1444199"/>
                  </a:lnTo>
                  <a:lnTo>
                    <a:pt x="786129" y="1368177"/>
                  </a:lnTo>
                  <a:lnTo>
                    <a:pt x="845184" y="1293857"/>
                  </a:lnTo>
                  <a:lnTo>
                    <a:pt x="906525" y="1220654"/>
                  </a:lnTo>
                  <a:lnTo>
                    <a:pt x="969136" y="1149140"/>
                  </a:lnTo>
                  <a:lnTo>
                    <a:pt x="1033906" y="1079316"/>
                  </a:lnTo>
                  <a:lnTo>
                    <a:pt x="1100327" y="1011193"/>
                  </a:lnTo>
                  <a:lnTo>
                    <a:pt x="1168399" y="944746"/>
                  </a:lnTo>
                  <a:lnTo>
                    <a:pt x="1238249" y="879989"/>
                  </a:lnTo>
                  <a:lnTo>
                    <a:pt x="1309750" y="817492"/>
                  </a:lnTo>
                  <a:lnTo>
                    <a:pt x="1382902" y="756113"/>
                  </a:lnTo>
                  <a:lnTo>
                    <a:pt x="1457324" y="696982"/>
                  </a:lnTo>
                  <a:lnTo>
                    <a:pt x="1533270" y="639553"/>
                  </a:lnTo>
                  <a:lnTo>
                    <a:pt x="1610486" y="584371"/>
                  </a:lnTo>
                  <a:lnTo>
                    <a:pt x="1689226" y="530879"/>
                  </a:lnTo>
                  <a:lnTo>
                    <a:pt x="1769744" y="479634"/>
                  </a:lnTo>
                  <a:lnTo>
                    <a:pt x="1850897" y="430092"/>
                  </a:lnTo>
                  <a:lnTo>
                    <a:pt x="1933701" y="382797"/>
                  </a:lnTo>
                  <a:lnTo>
                    <a:pt x="2017521" y="337750"/>
                  </a:lnTo>
                  <a:lnTo>
                    <a:pt x="2102611" y="294951"/>
                  </a:lnTo>
                  <a:lnTo>
                    <a:pt x="2188209" y="253841"/>
                  </a:lnTo>
                  <a:lnTo>
                    <a:pt x="2275458" y="215551"/>
                  </a:lnTo>
                  <a:lnTo>
                    <a:pt x="2363215" y="178962"/>
                  </a:lnTo>
                  <a:lnTo>
                    <a:pt x="2452242" y="144608"/>
                  </a:lnTo>
                  <a:lnTo>
                    <a:pt x="2541777" y="113074"/>
                  </a:lnTo>
                  <a:lnTo>
                    <a:pt x="2632455" y="83229"/>
                  </a:lnTo>
                  <a:lnTo>
                    <a:pt x="2723641" y="55645"/>
                  </a:lnTo>
                  <a:lnTo>
                    <a:pt x="2815462" y="30867"/>
                  </a:lnTo>
                  <a:lnTo>
                    <a:pt x="2907791" y="8337"/>
                  </a:lnTo>
                  <a:lnTo>
                    <a:pt x="2945980" y="0"/>
                  </a:lnTo>
                </a:path>
                <a:path w="2946400" h="3820795">
                  <a:moveTo>
                    <a:pt x="3519" y="3820418"/>
                  </a:moveTo>
                  <a:lnTo>
                    <a:pt x="1142" y="3762965"/>
                  </a:lnTo>
                  <a:lnTo>
                    <a:pt x="0" y="3667804"/>
                  </a:lnTo>
                </a:path>
              </a:pathLst>
            </a:custGeom>
            <a:ln w="3175">
              <a:solidFill>
                <a:srgbClr val="FFFFFF"/>
              </a:solidFill>
            </a:ln>
          </p:spPr>
          <p:txBody>
            <a:bodyPr wrap="square" lIns="0" tIns="0" rIns="0" bIns="0" rtlCol="0"/>
            <a:lstStyle/>
            <a:p>
              <a:endParaRPr/>
            </a:p>
          </p:txBody>
        </p:sp>
        <p:sp>
          <p:nvSpPr>
            <p:cNvPr id="8" name="object 8"/>
            <p:cNvSpPr/>
            <p:nvPr/>
          </p:nvSpPr>
          <p:spPr>
            <a:xfrm>
              <a:off x="15341980" y="6466579"/>
              <a:ext cx="2946400" cy="3820795"/>
            </a:xfrm>
            <a:custGeom>
              <a:avLst/>
              <a:gdLst/>
              <a:ahLst/>
              <a:cxnLst/>
              <a:rect l="l" t="t" r="r" b="b"/>
              <a:pathLst>
                <a:path w="2946400" h="3820795">
                  <a:moveTo>
                    <a:pt x="0" y="3667804"/>
                  </a:moveTo>
                  <a:lnTo>
                    <a:pt x="1142" y="3572644"/>
                  </a:lnTo>
                  <a:lnTo>
                    <a:pt x="5079" y="3477483"/>
                  </a:lnTo>
                  <a:lnTo>
                    <a:pt x="10667" y="3382322"/>
                  </a:lnTo>
                  <a:lnTo>
                    <a:pt x="19176" y="3287722"/>
                  </a:lnTo>
                  <a:lnTo>
                    <a:pt x="29844" y="3193128"/>
                  </a:lnTo>
                  <a:lnTo>
                    <a:pt x="43433" y="3099093"/>
                  </a:lnTo>
                  <a:lnTo>
                    <a:pt x="59181" y="3005058"/>
                  </a:lnTo>
                  <a:lnTo>
                    <a:pt x="77215" y="2911584"/>
                  </a:lnTo>
                  <a:lnTo>
                    <a:pt x="97408" y="2818676"/>
                  </a:lnTo>
                  <a:lnTo>
                    <a:pt x="120014" y="2726333"/>
                  </a:lnTo>
                  <a:lnTo>
                    <a:pt x="144779" y="2634551"/>
                  </a:lnTo>
                  <a:lnTo>
                    <a:pt x="172338" y="2543333"/>
                  </a:lnTo>
                  <a:lnTo>
                    <a:pt x="202183" y="2452668"/>
                  </a:lnTo>
                  <a:lnTo>
                    <a:pt x="233679" y="2363146"/>
                  </a:lnTo>
                  <a:lnTo>
                    <a:pt x="268096" y="2274182"/>
                  </a:lnTo>
                  <a:lnTo>
                    <a:pt x="304672" y="2186336"/>
                  </a:lnTo>
                  <a:lnTo>
                    <a:pt x="342899" y="2099062"/>
                  </a:lnTo>
                  <a:lnTo>
                    <a:pt x="384047" y="2013477"/>
                  </a:lnTo>
                  <a:lnTo>
                    <a:pt x="426846" y="1928450"/>
                  </a:lnTo>
                  <a:lnTo>
                    <a:pt x="471931" y="1844541"/>
                  </a:lnTo>
                  <a:lnTo>
                    <a:pt x="519175" y="1761775"/>
                  </a:lnTo>
                  <a:lnTo>
                    <a:pt x="568705" y="1680686"/>
                  </a:lnTo>
                  <a:lnTo>
                    <a:pt x="620013" y="1600168"/>
                  </a:lnTo>
                  <a:lnTo>
                    <a:pt x="673480" y="1521339"/>
                  </a:lnTo>
                  <a:lnTo>
                    <a:pt x="728598" y="1444199"/>
                  </a:lnTo>
                  <a:lnTo>
                    <a:pt x="786129" y="1368177"/>
                  </a:lnTo>
                  <a:lnTo>
                    <a:pt x="845184" y="1293857"/>
                  </a:lnTo>
                  <a:lnTo>
                    <a:pt x="906525" y="1220654"/>
                  </a:lnTo>
                  <a:lnTo>
                    <a:pt x="969136" y="1149140"/>
                  </a:lnTo>
                  <a:lnTo>
                    <a:pt x="1033906" y="1079316"/>
                  </a:lnTo>
                  <a:lnTo>
                    <a:pt x="1100327" y="1011193"/>
                  </a:lnTo>
                  <a:lnTo>
                    <a:pt x="1168399" y="944746"/>
                  </a:lnTo>
                  <a:lnTo>
                    <a:pt x="1238249" y="879989"/>
                  </a:lnTo>
                  <a:lnTo>
                    <a:pt x="1309750" y="817492"/>
                  </a:lnTo>
                  <a:lnTo>
                    <a:pt x="1382902" y="756113"/>
                  </a:lnTo>
                  <a:lnTo>
                    <a:pt x="1457324" y="696982"/>
                  </a:lnTo>
                  <a:lnTo>
                    <a:pt x="1533270" y="639553"/>
                  </a:lnTo>
                  <a:lnTo>
                    <a:pt x="1610486" y="584371"/>
                  </a:lnTo>
                  <a:lnTo>
                    <a:pt x="1689226" y="530879"/>
                  </a:lnTo>
                  <a:lnTo>
                    <a:pt x="1769744" y="479634"/>
                  </a:lnTo>
                  <a:lnTo>
                    <a:pt x="1850897" y="430092"/>
                  </a:lnTo>
                  <a:lnTo>
                    <a:pt x="1933701" y="382797"/>
                  </a:lnTo>
                  <a:lnTo>
                    <a:pt x="2017521" y="337750"/>
                  </a:lnTo>
                  <a:lnTo>
                    <a:pt x="2102611" y="294951"/>
                  </a:lnTo>
                  <a:lnTo>
                    <a:pt x="2188209" y="253841"/>
                  </a:lnTo>
                  <a:lnTo>
                    <a:pt x="2275458" y="215551"/>
                  </a:lnTo>
                  <a:lnTo>
                    <a:pt x="2363215" y="178962"/>
                  </a:lnTo>
                  <a:lnTo>
                    <a:pt x="2452242" y="144608"/>
                  </a:lnTo>
                  <a:lnTo>
                    <a:pt x="2541777" y="113074"/>
                  </a:lnTo>
                  <a:lnTo>
                    <a:pt x="2632455" y="83229"/>
                  </a:lnTo>
                  <a:lnTo>
                    <a:pt x="2723641" y="55645"/>
                  </a:lnTo>
                  <a:lnTo>
                    <a:pt x="2815462" y="30867"/>
                  </a:lnTo>
                  <a:lnTo>
                    <a:pt x="2907791" y="8337"/>
                  </a:lnTo>
                  <a:lnTo>
                    <a:pt x="2945980" y="0"/>
                  </a:lnTo>
                </a:path>
                <a:path w="2946400" h="3820795">
                  <a:moveTo>
                    <a:pt x="3519" y="3820418"/>
                  </a:moveTo>
                  <a:lnTo>
                    <a:pt x="1142" y="3762965"/>
                  </a:lnTo>
                  <a:lnTo>
                    <a:pt x="0" y="3667804"/>
                  </a:lnTo>
                </a:path>
              </a:pathLst>
            </a:custGeom>
            <a:ln w="14640">
              <a:solidFill>
                <a:srgbClr val="4A86E8"/>
              </a:solidFill>
            </a:ln>
          </p:spPr>
          <p:txBody>
            <a:bodyPr wrap="square" lIns="0" tIns="0" rIns="0" bIns="0" rtlCol="0"/>
            <a:lstStyle/>
            <a:p>
              <a:endParaRPr/>
            </a:p>
          </p:txBody>
        </p:sp>
      </p:grpSp>
      <p:sp>
        <p:nvSpPr>
          <p:cNvPr id="9" name="object 9"/>
          <p:cNvSpPr txBox="1"/>
          <p:nvPr/>
        </p:nvSpPr>
        <p:spPr>
          <a:xfrm>
            <a:off x="2282126" y="3409461"/>
            <a:ext cx="9768840" cy="1848485"/>
          </a:xfrm>
          <a:prstGeom prst="rect">
            <a:avLst/>
          </a:prstGeom>
        </p:spPr>
        <p:txBody>
          <a:bodyPr vert="horz" wrap="square" lIns="0" tIns="13970" rIns="0" bIns="0" rtlCol="0">
            <a:spAutoFit/>
          </a:bodyPr>
          <a:lstStyle/>
          <a:p>
            <a:pPr marL="12700" marR="5080">
              <a:lnSpc>
                <a:spcPct val="99600"/>
              </a:lnSpc>
              <a:spcBef>
                <a:spcPts val="110"/>
              </a:spcBef>
            </a:pPr>
            <a:r>
              <a:rPr sz="2400" dirty="0">
                <a:solidFill>
                  <a:srgbClr val="262425"/>
                </a:solidFill>
                <a:latin typeface="DejaVu Sans Condensed"/>
                <a:cs typeface="DejaVu Sans Condensed"/>
              </a:rPr>
              <a:t>In</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conclusion,</a:t>
            </a:r>
            <a:r>
              <a:rPr sz="2400" spc="15" dirty="0">
                <a:solidFill>
                  <a:srgbClr val="262425"/>
                </a:solidFill>
                <a:latin typeface="DejaVu Sans Condensed"/>
                <a:cs typeface="DejaVu Sans Condensed"/>
              </a:rPr>
              <a:t> </a:t>
            </a:r>
            <a:r>
              <a:rPr sz="2400" spc="195" dirty="0">
                <a:solidFill>
                  <a:srgbClr val="262425"/>
                </a:solidFill>
                <a:latin typeface="DejaVu Sans Condensed"/>
                <a:cs typeface="DejaVu Sans Condensed"/>
              </a:rPr>
              <a:t>NLP</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fraud</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serves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as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a</a:t>
            </a:r>
            <a:r>
              <a:rPr sz="2400" spc="20" dirty="0">
                <a:solidFill>
                  <a:srgbClr val="262425"/>
                </a:solidFill>
                <a:latin typeface="DejaVu Sans Condensed"/>
                <a:cs typeface="DejaVu Sans Condensed"/>
              </a:rPr>
              <a:t> </a:t>
            </a:r>
            <a:r>
              <a:rPr sz="2400" spc="50" dirty="0">
                <a:solidFill>
                  <a:srgbClr val="262425"/>
                </a:solidFill>
                <a:latin typeface="DejaVu Sans Condensed"/>
                <a:cs typeface="DejaVu Sans Condensed"/>
              </a:rPr>
              <a:t>powerful</a:t>
            </a:r>
            <a:r>
              <a:rPr sz="2400" spc="-70" dirty="0">
                <a:solidFill>
                  <a:srgbClr val="262425"/>
                </a:solidFill>
                <a:latin typeface="DejaVu Sans Condensed"/>
                <a:cs typeface="DejaVu Sans Condensed"/>
              </a:rPr>
              <a:t> </a:t>
            </a:r>
            <a:r>
              <a:rPr sz="2400" dirty="0">
                <a:solidFill>
                  <a:srgbClr val="262425"/>
                </a:solidFill>
                <a:latin typeface="DejaVu Sans Condensed"/>
                <a:cs typeface="DejaVu Sans Condensed"/>
              </a:rPr>
              <a:t>tool</a:t>
            </a:r>
            <a:r>
              <a:rPr sz="2400" spc="-70" dirty="0">
                <a:solidFill>
                  <a:srgbClr val="262425"/>
                </a:solidFill>
                <a:latin typeface="DejaVu Sans Condensed"/>
                <a:cs typeface="DejaVu Sans Condensed"/>
              </a:rPr>
              <a:t> </a:t>
            </a:r>
            <a:r>
              <a:rPr sz="2400" spc="-25" dirty="0">
                <a:solidFill>
                  <a:srgbClr val="262425"/>
                </a:solidFill>
                <a:latin typeface="DejaVu Sans Condensed"/>
                <a:cs typeface="DejaVu Sans Condensed"/>
              </a:rPr>
              <a:t>in </a:t>
            </a:r>
            <a:r>
              <a:rPr sz="2400" dirty="0">
                <a:solidFill>
                  <a:srgbClr val="262425"/>
                </a:solidFill>
                <a:latin typeface="DejaVu Sans Condensed"/>
                <a:cs typeface="DejaVu Sans Condensed"/>
              </a:rPr>
              <a:t>unveiling</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deception</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safeguarding</a:t>
            </a:r>
            <a:r>
              <a:rPr sz="2400" spc="60" dirty="0">
                <a:solidFill>
                  <a:srgbClr val="262425"/>
                </a:solidFill>
                <a:latin typeface="DejaVu Sans Condensed"/>
                <a:cs typeface="DejaVu Sans Condensed"/>
              </a:rPr>
              <a:t> </a:t>
            </a:r>
            <a:r>
              <a:rPr sz="2400" dirty="0">
                <a:solidFill>
                  <a:srgbClr val="262425"/>
                </a:solidFill>
                <a:latin typeface="DejaVu Sans Condensed"/>
                <a:cs typeface="DejaVu Sans Condensed"/>
              </a:rPr>
              <a:t>against</a:t>
            </a:r>
            <a:r>
              <a:rPr sz="2400" spc="55" dirty="0">
                <a:solidFill>
                  <a:srgbClr val="262425"/>
                </a:solidFill>
                <a:latin typeface="DejaVu Sans Condensed"/>
                <a:cs typeface="DejaVu Sans Condensed"/>
              </a:rPr>
              <a:t> </a:t>
            </a:r>
            <a:r>
              <a:rPr sz="2400" dirty="0">
                <a:solidFill>
                  <a:srgbClr val="262425"/>
                </a:solidFill>
                <a:latin typeface="DejaVu Sans Condensed"/>
                <a:cs typeface="DejaVu Sans Condensed"/>
              </a:rPr>
              <a:t>fraudulent</a:t>
            </a:r>
            <a:r>
              <a:rPr sz="2400" spc="55" dirty="0">
                <a:solidFill>
                  <a:srgbClr val="262425"/>
                </a:solidFill>
                <a:latin typeface="DejaVu Sans Condensed"/>
                <a:cs typeface="DejaVu Sans Condensed"/>
              </a:rPr>
              <a:t> </a:t>
            </a:r>
            <a:r>
              <a:rPr sz="2400" spc="-35" dirty="0">
                <a:solidFill>
                  <a:srgbClr val="262425"/>
                </a:solidFill>
                <a:latin typeface="DejaVu Sans Condensed"/>
                <a:cs typeface="DejaVu Sans Condensed"/>
              </a:rPr>
              <a:t>activities.</a:t>
            </a:r>
            <a:r>
              <a:rPr sz="2400" spc="60" dirty="0">
                <a:solidFill>
                  <a:srgbClr val="262425"/>
                </a:solidFill>
                <a:latin typeface="DejaVu Sans Condensed"/>
                <a:cs typeface="DejaVu Sans Condensed"/>
              </a:rPr>
              <a:t> </a:t>
            </a:r>
            <a:r>
              <a:rPr sz="2400" spc="25" dirty="0">
                <a:solidFill>
                  <a:srgbClr val="262425"/>
                </a:solidFill>
                <a:latin typeface="DejaVu Sans Condensed"/>
                <a:cs typeface="DejaVu Sans Condensed"/>
              </a:rPr>
              <a:t>By </a:t>
            </a:r>
            <a:r>
              <a:rPr sz="2400" dirty="0">
                <a:solidFill>
                  <a:srgbClr val="262425"/>
                </a:solidFill>
                <a:latin typeface="DejaVu Sans Condensed"/>
                <a:cs typeface="DejaVu Sans Condensed"/>
              </a:rPr>
              <a:t>harnessing</a:t>
            </a:r>
            <a:r>
              <a:rPr sz="2400" spc="10" dirty="0">
                <a:solidFill>
                  <a:srgbClr val="262425"/>
                </a:solidFill>
                <a:latin typeface="DejaVu Sans Condensed"/>
                <a:cs typeface="DejaVu Sans Condensed"/>
              </a:rPr>
              <a:t> </a:t>
            </a:r>
            <a:r>
              <a:rPr sz="2400" dirty="0">
                <a:solidFill>
                  <a:srgbClr val="262425"/>
                </a:solidFill>
                <a:latin typeface="DejaVu Sans Condensed"/>
                <a:cs typeface="DejaVu Sans Condensed"/>
              </a:rPr>
              <a:t>the</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capabilities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50" dirty="0">
                <a:solidFill>
                  <a:srgbClr val="262425"/>
                </a:solidFill>
                <a:latin typeface="DejaVu Sans Condensed"/>
                <a:cs typeface="DejaVu Sans Condensed"/>
              </a:rPr>
              <a:t> </a:t>
            </a:r>
            <a:r>
              <a:rPr sz="2400" spc="55" dirty="0">
                <a:solidFill>
                  <a:srgbClr val="262425"/>
                </a:solidFill>
                <a:latin typeface="DejaVu Sans Condensed"/>
                <a:cs typeface="DejaVu Sans Condensed"/>
              </a:rPr>
              <a:t>NLP,</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organizations</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can</a:t>
            </a:r>
            <a:r>
              <a:rPr sz="2400" spc="15" dirty="0">
                <a:solidFill>
                  <a:srgbClr val="262425"/>
                </a:solidFill>
                <a:latin typeface="DejaVu Sans Condensed"/>
                <a:cs typeface="DejaVu Sans Condensed"/>
              </a:rPr>
              <a:t> </a:t>
            </a:r>
            <a:r>
              <a:rPr sz="2400" dirty="0">
                <a:solidFill>
                  <a:srgbClr val="262425"/>
                </a:solidFill>
                <a:latin typeface="DejaVu Sans Condensed"/>
                <a:cs typeface="DejaVu Sans Condensed"/>
              </a:rPr>
              <a:t>enhance</a:t>
            </a:r>
            <a:r>
              <a:rPr sz="2400" spc="1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their </a:t>
            </a:r>
            <a:r>
              <a:rPr sz="2400" dirty="0">
                <a:solidFill>
                  <a:srgbClr val="262425"/>
                </a:solidFill>
                <a:latin typeface="DejaVu Sans Condensed"/>
                <a:cs typeface="DejaVu Sans Condensed"/>
              </a:rPr>
              <a:t>fraud</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detection</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capabilities,</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protect</a:t>
            </a:r>
            <a:r>
              <a:rPr sz="2400" spc="-20" dirty="0">
                <a:solidFill>
                  <a:srgbClr val="262425"/>
                </a:solidFill>
                <a:latin typeface="DejaVu Sans Condensed"/>
                <a:cs typeface="DejaVu Sans Condensed"/>
              </a:rPr>
              <a:t> </a:t>
            </a:r>
            <a:r>
              <a:rPr sz="2400" spc="50" dirty="0">
                <a:solidFill>
                  <a:srgbClr val="262425"/>
                </a:solidFill>
                <a:latin typeface="DejaVu Sans Condensed"/>
                <a:cs typeface="DejaVu Sans Condensed"/>
              </a:rPr>
              <a:t>consumer</a:t>
            </a:r>
            <a:r>
              <a:rPr sz="2400" spc="-75" dirty="0">
                <a:solidFill>
                  <a:srgbClr val="262425"/>
                </a:solidFill>
                <a:latin typeface="DejaVu Sans Condensed"/>
                <a:cs typeface="DejaVu Sans Condensed"/>
              </a:rPr>
              <a:t> </a:t>
            </a:r>
            <a:r>
              <a:rPr sz="2400" spc="-35" dirty="0">
                <a:solidFill>
                  <a:srgbClr val="262425"/>
                </a:solidFill>
                <a:latin typeface="DejaVu Sans Condensed"/>
                <a:cs typeface="DejaVu Sans Condensed"/>
              </a:rPr>
              <a:t>trust,</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and</a:t>
            </a:r>
            <a:r>
              <a:rPr sz="2400" spc="-20" dirty="0">
                <a:solidFill>
                  <a:srgbClr val="262425"/>
                </a:solidFill>
                <a:latin typeface="DejaVu Sans Condensed"/>
                <a:cs typeface="DejaVu Sans Condensed"/>
              </a:rPr>
              <a:t> </a:t>
            </a:r>
            <a:r>
              <a:rPr sz="2400" dirty="0">
                <a:solidFill>
                  <a:srgbClr val="262425"/>
                </a:solidFill>
                <a:latin typeface="DejaVu Sans Condensed"/>
                <a:cs typeface="DejaVu Sans Condensed"/>
              </a:rPr>
              <a:t>mitigate</a:t>
            </a:r>
            <a:r>
              <a:rPr sz="2400" spc="-20" dirty="0">
                <a:solidFill>
                  <a:srgbClr val="262425"/>
                </a:solidFill>
                <a:latin typeface="DejaVu Sans Condensed"/>
                <a:cs typeface="DejaVu Sans Condensed"/>
              </a:rPr>
              <a:t> </a:t>
            </a:r>
            <a:r>
              <a:rPr sz="2400" spc="-25" dirty="0">
                <a:solidFill>
                  <a:srgbClr val="262425"/>
                </a:solidFill>
                <a:latin typeface="DejaVu Sans Condensed"/>
                <a:cs typeface="DejaVu Sans Condensed"/>
              </a:rPr>
              <a:t>the </a:t>
            </a:r>
            <a:r>
              <a:rPr sz="2400" dirty="0">
                <a:solidFill>
                  <a:srgbClr val="262425"/>
                </a:solidFill>
                <a:latin typeface="DejaVu Sans Condensed"/>
                <a:cs typeface="DejaVu Sans Condensed"/>
              </a:rPr>
              <a:t>impact</a:t>
            </a:r>
            <a:r>
              <a:rPr sz="2400" spc="120" dirty="0">
                <a:solidFill>
                  <a:srgbClr val="262425"/>
                </a:solidFill>
                <a:latin typeface="DejaVu Sans Condensed"/>
                <a:cs typeface="DejaVu Sans Condensed"/>
              </a:rPr>
              <a:t> </a:t>
            </a:r>
            <a:r>
              <a:rPr sz="2400" dirty="0">
                <a:solidFill>
                  <a:srgbClr val="262425"/>
                </a:solidFill>
                <a:latin typeface="DejaVu Sans Condensed"/>
                <a:cs typeface="DejaVu Sans Condensed"/>
              </a:rPr>
              <a:t>of</a:t>
            </a:r>
            <a:r>
              <a:rPr sz="2400" spc="50" dirty="0">
                <a:solidFill>
                  <a:srgbClr val="262425"/>
                </a:solidFill>
                <a:latin typeface="DejaVu Sans Condensed"/>
                <a:cs typeface="DejaVu Sans Condensed"/>
              </a:rPr>
              <a:t> </a:t>
            </a:r>
            <a:r>
              <a:rPr sz="2400" dirty="0">
                <a:solidFill>
                  <a:srgbClr val="262425"/>
                </a:solidFill>
                <a:latin typeface="DejaVu Sans Condensed"/>
                <a:cs typeface="DejaVu Sans Condensed"/>
              </a:rPr>
              <a:t>deceptive</a:t>
            </a:r>
            <a:r>
              <a:rPr sz="2400" spc="125" dirty="0">
                <a:solidFill>
                  <a:srgbClr val="262425"/>
                </a:solidFill>
                <a:latin typeface="DejaVu Sans Condensed"/>
                <a:cs typeface="DejaVu Sans Condensed"/>
              </a:rPr>
              <a:t> </a:t>
            </a:r>
            <a:r>
              <a:rPr sz="2400" spc="-10" dirty="0">
                <a:solidFill>
                  <a:srgbClr val="262425"/>
                </a:solidFill>
                <a:latin typeface="DejaVu Sans Condensed"/>
                <a:cs typeface="DejaVu Sans Condensed"/>
              </a:rPr>
              <a:t>practices.</a:t>
            </a:r>
            <a:endParaRPr sz="2400">
              <a:latin typeface="DejaVu Sans Condensed"/>
              <a:cs typeface="DejaVu Sans Condensed"/>
            </a:endParaRPr>
          </a:p>
        </p:txBody>
      </p:sp>
      <p:sp>
        <p:nvSpPr>
          <p:cNvPr id="10" name="object 10"/>
          <p:cNvSpPr txBox="1">
            <a:spLocks noGrp="1"/>
          </p:cNvSpPr>
          <p:nvPr>
            <p:ph type="title"/>
          </p:nvPr>
        </p:nvSpPr>
        <p:spPr>
          <a:xfrm>
            <a:off x="2282126" y="1695488"/>
            <a:ext cx="6994525" cy="1397000"/>
          </a:xfrm>
          <a:prstGeom prst="rect">
            <a:avLst/>
          </a:prstGeom>
        </p:spPr>
        <p:txBody>
          <a:bodyPr vert="horz" wrap="square" lIns="0" tIns="12700" rIns="0" bIns="0" rtlCol="0">
            <a:spAutoFit/>
          </a:bodyPr>
          <a:lstStyle/>
          <a:p>
            <a:pPr marL="12700">
              <a:lnSpc>
                <a:spcPct val="100000"/>
              </a:lnSpc>
              <a:spcBef>
                <a:spcPts val="100"/>
              </a:spcBef>
            </a:pPr>
            <a:r>
              <a:rPr sz="9000" spc="515" dirty="0"/>
              <a:t>CONCLUSION</a:t>
            </a:r>
            <a:endParaRPr sz="9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grpSp>
        <p:nvGrpSpPr>
          <p:cNvPr id="3" name="object 3"/>
          <p:cNvGrpSpPr/>
          <p:nvPr/>
        </p:nvGrpSpPr>
        <p:grpSpPr>
          <a:xfrm>
            <a:off x="-9359" y="-9359"/>
            <a:ext cx="18307050" cy="10306050"/>
            <a:chOff x="-9359" y="-9359"/>
            <a:chExt cx="18307050" cy="10306050"/>
          </a:xfrm>
        </p:grpSpPr>
        <p:sp>
          <p:nvSpPr>
            <p:cNvPr id="4" name="object 4"/>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5" name="object 5"/>
            <p:cNvSpPr/>
            <p:nvPr/>
          </p:nvSpPr>
          <p:spPr>
            <a:xfrm>
              <a:off x="1069966" y="0"/>
              <a:ext cx="4114165" cy="10287000"/>
            </a:xfrm>
            <a:custGeom>
              <a:avLst/>
              <a:gdLst/>
              <a:ahLst/>
              <a:cxnLst/>
              <a:rect l="l" t="t" r="r" b="b"/>
              <a:pathLst>
                <a:path w="4114165" h="10287000">
                  <a:moveTo>
                    <a:pt x="3237769" y="0"/>
                  </a:moveTo>
                  <a:lnTo>
                    <a:pt x="3337771" y="196532"/>
                  </a:lnTo>
                  <a:lnTo>
                    <a:pt x="3420575" y="370763"/>
                  </a:lnTo>
                  <a:lnTo>
                    <a:pt x="3498337" y="546455"/>
                  </a:lnTo>
                  <a:lnTo>
                    <a:pt x="3572492" y="723569"/>
                  </a:lnTo>
                  <a:lnTo>
                    <a:pt x="3641606" y="903566"/>
                  </a:lnTo>
                  <a:lnTo>
                    <a:pt x="3705690" y="1084287"/>
                  </a:lnTo>
                  <a:lnTo>
                    <a:pt x="3765443" y="1267167"/>
                  </a:lnTo>
                  <a:lnTo>
                    <a:pt x="3820891" y="1451483"/>
                  </a:lnTo>
                  <a:lnTo>
                    <a:pt x="3871285" y="1637245"/>
                  </a:lnTo>
                  <a:lnTo>
                    <a:pt x="3917373" y="1823720"/>
                  </a:lnTo>
                  <a:lnTo>
                    <a:pt x="3958407" y="2011641"/>
                  </a:lnTo>
                  <a:lnTo>
                    <a:pt x="3994411" y="2200274"/>
                  </a:lnTo>
                  <a:lnTo>
                    <a:pt x="4026085" y="2390355"/>
                  </a:lnTo>
                  <a:lnTo>
                    <a:pt x="4052730" y="2580436"/>
                  </a:lnTo>
                  <a:lnTo>
                    <a:pt x="4075044" y="2771228"/>
                  </a:lnTo>
                  <a:lnTo>
                    <a:pt x="4091605" y="2962744"/>
                  </a:lnTo>
                  <a:lnTo>
                    <a:pt x="4103847" y="3154984"/>
                  </a:lnTo>
                  <a:lnTo>
                    <a:pt x="4111772" y="3347224"/>
                  </a:lnTo>
                  <a:lnTo>
                    <a:pt x="4113931" y="3539464"/>
                  </a:lnTo>
                  <a:lnTo>
                    <a:pt x="4111772" y="3731704"/>
                  </a:lnTo>
                  <a:lnTo>
                    <a:pt x="4103847" y="3923944"/>
                  </a:lnTo>
                  <a:lnTo>
                    <a:pt x="4092328" y="4116184"/>
                  </a:lnTo>
                  <a:lnTo>
                    <a:pt x="4075044" y="4307700"/>
                  </a:lnTo>
                  <a:lnTo>
                    <a:pt x="4053441" y="4498504"/>
                  </a:lnTo>
                  <a:lnTo>
                    <a:pt x="4026085" y="4688585"/>
                  </a:lnTo>
                  <a:lnTo>
                    <a:pt x="3995135" y="4878654"/>
                  </a:lnTo>
                  <a:lnTo>
                    <a:pt x="3958407" y="5067299"/>
                  </a:lnTo>
                  <a:lnTo>
                    <a:pt x="3917373" y="5255208"/>
                  </a:lnTo>
                  <a:lnTo>
                    <a:pt x="3871285" y="5441695"/>
                  </a:lnTo>
                  <a:lnTo>
                    <a:pt x="3820891" y="5627445"/>
                  </a:lnTo>
                  <a:lnTo>
                    <a:pt x="3766167" y="5811773"/>
                  </a:lnTo>
                  <a:lnTo>
                    <a:pt x="3705690" y="5994653"/>
                  </a:lnTo>
                  <a:lnTo>
                    <a:pt x="3641606" y="6175362"/>
                  </a:lnTo>
                  <a:lnTo>
                    <a:pt x="3572492" y="6355359"/>
                  </a:lnTo>
                  <a:lnTo>
                    <a:pt x="3499048" y="6532485"/>
                  </a:lnTo>
                  <a:lnTo>
                    <a:pt x="3420575" y="6708888"/>
                  </a:lnTo>
                  <a:lnTo>
                    <a:pt x="3338495" y="6882409"/>
                  </a:lnTo>
                  <a:lnTo>
                    <a:pt x="3251373" y="7053757"/>
                  </a:lnTo>
                  <a:lnTo>
                    <a:pt x="3159933" y="7222959"/>
                  </a:lnTo>
                  <a:lnTo>
                    <a:pt x="3064899" y="7390002"/>
                  </a:lnTo>
                  <a:lnTo>
                    <a:pt x="2964823" y="7554874"/>
                  </a:lnTo>
                  <a:lnTo>
                    <a:pt x="2861140" y="7716151"/>
                  </a:lnTo>
                  <a:lnTo>
                    <a:pt x="2753863" y="7875993"/>
                  </a:lnTo>
                  <a:lnTo>
                    <a:pt x="2641544" y="8032241"/>
                  </a:lnTo>
                  <a:lnTo>
                    <a:pt x="2525618" y="8185594"/>
                  </a:lnTo>
                  <a:lnTo>
                    <a:pt x="2406099" y="8336076"/>
                  </a:lnTo>
                  <a:lnTo>
                    <a:pt x="2282985" y="8483675"/>
                  </a:lnTo>
                  <a:lnTo>
                    <a:pt x="2155540" y="8628392"/>
                  </a:lnTo>
                  <a:lnTo>
                    <a:pt x="2025226" y="8768790"/>
                  </a:lnTo>
                  <a:lnTo>
                    <a:pt x="1890580" y="8907030"/>
                  </a:lnTo>
                  <a:lnTo>
                    <a:pt x="1753065" y="9040949"/>
                  </a:lnTo>
                  <a:lnTo>
                    <a:pt x="1611942" y="9171986"/>
                  </a:lnTo>
                  <a:lnTo>
                    <a:pt x="1467950" y="9298704"/>
                  </a:lnTo>
                  <a:lnTo>
                    <a:pt x="1320350" y="9422544"/>
                  </a:lnTo>
                  <a:lnTo>
                    <a:pt x="1169868" y="9542063"/>
                  </a:lnTo>
                  <a:lnTo>
                    <a:pt x="1016503" y="9657985"/>
                  </a:lnTo>
                  <a:lnTo>
                    <a:pt x="859544" y="9769581"/>
                  </a:lnTo>
                  <a:lnTo>
                    <a:pt x="700438" y="9877580"/>
                  </a:lnTo>
                  <a:lnTo>
                    <a:pt x="538437" y="9981259"/>
                  </a:lnTo>
                  <a:lnTo>
                    <a:pt x="374277" y="10080621"/>
                  </a:lnTo>
                  <a:lnTo>
                    <a:pt x="207234" y="10176378"/>
                  </a:lnTo>
                  <a:lnTo>
                    <a:pt x="38038" y="10267818"/>
                  </a:lnTo>
                  <a:lnTo>
                    <a:pt x="0" y="10286997"/>
                  </a:lnTo>
                </a:path>
              </a:pathLst>
            </a:custGeom>
            <a:ln w="18719">
              <a:solidFill>
                <a:srgbClr val="262425"/>
              </a:solidFill>
            </a:ln>
          </p:spPr>
          <p:txBody>
            <a:bodyPr wrap="square" lIns="0" tIns="0" rIns="0" bIns="0" rtlCol="0"/>
            <a:lstStyle/>
            <a:p>
              <a:endParaRPr/>
            </a:p>
          </p:txBody>
        </p:sp>
        <p:sp>
          <p:nvSpPr>
            <p:cNvPr id="6" name="object 6"/>
            <p:cNvSpPr/>
            <p:nvPr/>
          </p:nvSpPr>
          <p:spPr>
            <a:xfrm>
              <a:off x="0" y="0"/>
              <a:ext cx="2399030" cy="7698740"/>
            </a:xfrm>
            <a:custGeom>
              <a:avLst/>
              <a:gdLst/>
              <a:ahLst/>
              <a:cxnLst/>
              <a:rect l="l" t="t" r="r" b="b"/>
              <a:pathLst>
                <a:path w="2399030" h="7698740">
                  <a:moveTo>
                    <a:pt x="841333" y="0"/>
                  </a:moveTo>
                  <a:lnTo>
                    <a:pt x="0" y="0"/>
                  </a:lnTo>
                  <a:lnTo>
                    <a:pt x="0" y="7698346"/>
                  </a:lnTo>
                  <a:lnTo>
                    <a:pt x="136009" y="7617523"/>
                  </a:lnTo>
                  <a:lnTo>
                    <a:pt x="238249" y="7552003"/>
                  </a:lnTo>
                  <a:lnTo>
                    <a:pt x="339050" y="7483601"/>
                  </a:lnTo>
                  <a:lnTo>
                    <a:pt x="437688" y="7412316"/>
                  </a:lnTo>
                  <a:lnTo>
                    <a:pt x="534888" y="7339596"/>
                  </a:lnTo>
                  <a:lnTo>
                    <a:pt x="630643" y="7264006"/>
                  </a:lnTo>
                  <a:lnTo>
                    <a:pt x="723527" y="7185520"/>
                  </a:lnTo>
                  <a:lnTo>
                    <a:pt x="814962" y="7104887"/>
                  </a:lnTo>
                  <a:lnTo>
                    <a:pt x="904245" y="7022083"/>
                  </a:lnTo>
                  <a:lnTo>
                    <a:pt x="991364" y="6937120"/>
                  </a:lnTo>
                  <a:lnTo>
                    <a:pt x="1076324" y="6850011"/>
                  </a:lnTo>
                  <a:lnTo>
                    <a:pt x="1159122" y="6760717"/>
                  </a:lnTo>
                  <a:lnTo>
                    <a:pt x="1239762" y="6670001"/>
                  </a:lnTo>
                  <a:lnTo>
                    <a:pt x="1317523" y="6576402"/>
                  </a:lnTo>
                  <a:lnTo>
                    <a:pt x="1393126" y="6481368"/>
                  </a:lnTo>
                  <a:lnTo>
                    <a:pt x="1466557" y="6384162"/>
                  </a:lnTo>
                  <a:lnTo>
                    <a:pt x="1537119" y="6284810"/>
                  </a:lnTo>
                  <a:lnTo>
                    <a:pt x="1605521" y="6184010"/>
                  </a:lnTo>
                  <a:lnTo>
                    <a:pt x="1671040" y="6081775"/>
                  </a:lnTo>
                  <a:lnTo>
                    <a:pt x="1734400" y="5977369"/>
                  </a:lnTo>
                  <a:lnTo>
                    <a:pt x="1794878" y="5872251"/>
                  </a:lnTo>
                  <a:lnTo>
                    <a:pt x="1852472" y="5764974"/>
                  </a:lnTo>
                  <a:lnTo>
                    <a:pt x="1907197" y="5656249"/>
                  </a:lnTo>
                  <a:lnTo>
                    <a:pt x="1959762" y="5546089"/>
                  </a:lnTo>
                  <a:lnTo>
                    <a:pt x="2008720" y="5435218"/>
                  </a:lnTo>
                  <a:lnTo>
                    <a:pt x="2055520" y="5322900"/>
                  </a:lnTo>
                  <a:lnTo>
                    <a:pt x="2099436" y="5209133"/>
                  </a:lnTo>
                  <a:lnTo>
                    <a:pt x="2139759" y="5094655"/>
                  </a:lnTo>
                  <a:lnTo>
                    <a:pt x="2177910" y="4978730"/>
                  </a:lnTo>
                  <a:lnTo>
                    <a:pt x="2213190" y="4862093"/>
                  </a:lnTo>
                  <a:lnTo>
                    <a:pt x="2244877" y="4744732"/>
                  </a:lnTo>
                  <a:lnTo>
                    <a:pt x="2273680" y="4626660"/>
                  </a:lnTo>
                  <a:lnTo>
                    <a:pt x="2299588" y="4507864"/>
                  </a:lnTo>
                  <a:lnTo>
                    <a:pt x="2322639" y="4388345"/>
                  </a:lnTo>
                  <a:lnTo>
                    <a:pt x="2342794" y="4268101"/>
                  </a:lnTo>
                  <a:lnTo>
                    <a:pt x="2360078" y="4147858"/>
                  </a:lnTo>
                  <a:lnTo>
                    <a:pt x="2373756" y="4026903"/>
                  </a:lnTo>
                  <a:lnTo>
                    <a:pt x="2384551" y="3905948"/>
                  </a:lnTo>
                  <a:lnTo>
                    <a:pt x="2391752" y="3784269"/>
                  </a:lnTo>
                  <a:lnTo>
                    <a:pt x="2396794" y="3662591"/>
                  </a:lnTo>
                  <a:lnTo>
                    <a:pt x="2398242" y="3540912"/>
                  </a:lnTo>
                  <a:lnTo>
                    <a:pt x="2398953" y="3540912"/>
                  </a:lnTo>
                  <a:lnTo>
                    <a:pt x="2397505" y="3419233"/>
                  </a:lnTo>
                  <a:lnTo>
                    <a:pt x="2392476" y="3297542"/>
                  </a:lnTo>
                  <a:lnTo>
                    <a:pt x="2385275" y="3175876"/>
                  </a:lnTo>
                  <a:lnTo>
                    <a:pt x="2374468" y="3054908"/>
                  </a:lnTo>
                  <a:lnTo>
                    <a:pt x="2360790" y="2933953"/>
                  </a:lnTo>
                  <a:lnTo>
                    <a:pt x="2343518" y="2813710"/>
                  </a:lnTo>
                  <a:lnTo>
                    <a:pt x="2323350" y="2693479"/>
                  </a:lnTo>
                  <a:lnTo>
                    <a:pt x="2300312" y="2573959"/>
                  </a:lnTo>
                  <a:lnTo>
                    <a:pt x="2274392" y="2455151"/>
                  </a:lnTo>
                  <a:lnTo>
                    <a:pt x="2245588" y="2337079"/>
                  </a:lnTo>
                  <a:lnTo>
                    <a:pt x="2213914" y="2219718"/>
                  </a:lnTo>
                  <a:lnTo>
                    <a:pt x="2178634" y="2103081"/>
                  </a:lnTo>
                  <a:lnTo>
                    <a:pt x="2140470" y="1987156"/>
                  </a:lnTo>
                  <a:lnTo>
                    <a:pt x="2100160" y="1872678"/>
                  </a:lnTo>
                  <a:lnTo>
                    <a:pt x="2056231" y="1758911"/>
                  </a:lnTo>
                  <a:lnTo>
                    <a:pt x="2009431" y="1646605"/>
                  </a:lnTo>
                  <a:lnTo>
                    <a:pt x="1960473" y="1534998"/>
                  </a:lnTo>
                  <a:lnTo>
                    <a:pt x="1907920" y="1425562"/>
                  </a:lnTo>
                  <a:lnTo>
                    <a:pt x="1853196" y="1316850"/>
                  </a:lnTo>
                  <a:lnTo>
                    <a:pt x="1795602" y="1209560"/>
                  </a:lnTo>
                  <a:lnTo>
                    <a:pt x="1735112" y="1103718"/>
                  </a:lnTo>
                  <a:lnTo>
                    <a:pt x="1671764" y="1000048"/>
                  </a:lnTo>
                  <a:lnTo>
                    <a:pt x="1606232" y="897089"/>
                  </a:lnTo>
                  <a:lnTo>
                    <a:pt x="1537842" y="796290"/>
                  </a:lnTo>
                  <a:lnTo>
                    <a:pt x="1467281" y="697649"/>
                  </a:lnTo>
                  <a:lnTo>
                    <a:pt x="1393837" y="600456"/>
                  </a:lnTo>
                  <a:lnTo>
                    <a:pt x="1318234" y="505409"/>
                  </a:lnTo>
                  <a:lnTo>
                    <a:pt x="1239762" y="411810"/>
                  </a:lnTo>
                  <a:lnTo>
                    <a:pt x="1159842" y="320370"/>
                  </a:lnTo>
                  <a:lnTo>
                    <a:pt x="1077043" y="231089"/>
                  </a:lnTo>
                  <a:lnTo>
                    <a:pt x="992083" y="143967"/>
                  </a:lnTo>
                  <a:lnTo>
                    <a:pt x="904963" y="59017"/>
                  </a:lnTo>
                  <a:lnTo>
                    <a:pt x="841333" y="0"/>
                  </a:lnTo>
                  <a:close/>
                </a:path>
              </a:pathLst>
            </a:custGeom>
            <a:solidFill>
              <a:srgbClr val="4A86E8">
                <a:alpha val="27059"/>
              </a:srgbClr>
            </a:solidFill>
          </p:spPr>
          <p:txBody>
            <a:bodyPr wrap="square" lIns="0" tIns="0" rIns="0" bIns="0" rtlCol="0"/>
            <a:lstStyle/>
            <a:p>
              <a:endParaRPr/>
            </a:p>
          </p:txBody>
        </p:sp>
        <p:sp>
          <p:nvSpPr>
            <p:cNvPr id="7" name="object 7"/>
            <p:cNvSpPr/>
            <p:nvPr/>
          </p:nvSpPr>
          <p:spPr>
            <a:xfrm>
              <a:off x="0" y="0"/>
              <a:ext cx="2399030" cy="7698740"/>
            </a:xfrm>
            <a:custGeom>
              <a:avLst/>
              <a:gdLst/>
              <a:ahLst/>
              <a:cxnLst/>
              <a:rect l="l" t="t" r="r" b="b"/>
              <a:pathLst>
                <a:path w="2399030" h="7698740">
                  <a:moveTo>
                    <a:pt x="841333" y="0"/>
                  </a:moveTo>
                  <a:lnTo>
                    <a:pt x="904963" y="59017"/>
                  </a:lnTo>
                  <a:lnTo>
                    <a:pt x="992083" y="143967"/>
                  </a:lnTo>
                  <a:lnTo>
                    <a:pt x="1077043" y="231089"/>
                  </a:lnTo>
                  <a:lnTo>
                    <a:pt x="1159842" y="320370"/>
                  </a:lnTo>
                  <a:lnTo>
                    <a:pt x="1239762" y="411810"/>
                  </a:lnTo>
                  <a:lnTo>
                    <a:pt x="1318234" y="505409"/>
                  </a:lnTo>
                  <a:lnTo>
                    <a:pt x="1393837" y="600456"/>
                  </a:lnTo>
                  <a:lnTo>
                    <a:pt x="1467281" y="697649"/>
                  </a:lnTo>
                  <a:lnTo>
                    <a:pt x="1537842" y="796290"/>
                  </a:lnTo>
                  <a:lnTo>
                    <a:pt x="1606232" y="897089"/>
                  </a:lnTo>
                  <a:lnTo>
                    <a:pt x="1671764" y="1000048"/>
                  </a:lnTo>
                  <a:lnTo>
                    <a:pt x="1735111" y="1103718"/>
                  </a:lnTo>
                  <a:lnTo>
                    <a:pt x="1795602" y="1209560"/>
                  </a:lnTo>
                  <a:lnTo>
                    <a:pt x="1853196" y="1316850"/>
                  </a:lnTo>
                  <a:lnTo>
                    <a:pt x="1907920" y="1425562"/>
                  </a:lnTo>
                  <a:lnTo>
                    <a:pt x="1960473" y="1534998"/>
                  </a:lnTo>
                  <a:lnTo>
                    <a:pt x="2009431" y="1646605"/>
                  </a:lnTo>
                  <a:lnTo>
                    <a:pt x="2056231" y="1758911"/>
                  </a:lnTo>
                  <a:lnTo>
                    <a:pt x="2100160" y="1872678"/>
                  </a:lnTo>
                  <a:lnTo>
                    <a:pt x="2140470" y="1987156"/>
                  </a:lnTo>
                  <a:lnTo>
                    <a:pt x="2178634" y="2103081"/>
                  </a:lnTo>
                  <a:lnTo>
                    <a:pt x="2213914" y="2219718"/>
                  </a:lnTo>
                  <a:lnTo>
                    <a:pt x="2245588" y="2337079"/>
                  </a:lnTo>
                  <a:lnTo>
                    <a:pt x="2274392" y="2455151"/>
                  </a:lnTo>
                  <a:lnTo>
                    <a:pt x="2300312" y="2573959"/>
                  </a:lnTo>
                  <a:lnTo>
                    <a:pt x="2323350" y="2693479"/>
                  </a:lnTo>
                  <a:lnTo>
                    <a:pt x="2343518" y="2813710"/>
                  </a:lnTo>
                  <a:lnTo>
                    <a:pt x="2360790" y="2933953"/>
                  </a:lnTo>
                  <a:lnTo>
                    <a:pt x="2374468" y="3054908"/>
                  </a:lnTo>
                  <a:lnTo>
                    <a:pt x="2385275" y="3175876"/>
                  </a:lnTo>
                  <a:lnTo>
                    <a:pt x="2392476" y="3297542"/>
                  </a:lnTo>
                  <a:lnTo>
                    <a:pt x="2397505" y="3419233"/>
                  </a:lnTo>
                  <a:lnTo>
                    <a:pt x="2398953" y="3540912"/>
                  </a:lnTo>
                  <a:lnTo>
                    <a:pt x="2398242" y="3540912"/>
                  </a:lnTo>
                  <a:lnTo>
                    <a:pt x="2396794" y="3662590"/>
                  </a:lnTo>
                  <a:lnTo>
                    <a:pt x="2391752" y="3784269"/>
                  </a:lnTo>
                  <a:lnTo>
                    <a:pt x="2384551" y="3905948"/>
                  </a:lnTo>
                  <a:lnTo>
                    <a:pt x="2373756" y="4026903"/>
                  </a:lnTo>
                  <a:lnTo>
                    <a:pt x="2360078" y="4147857"/>
                  </a:lnTo>
                  <a:lnTo>
                    <a:pt x="2342794" y="4268101"/>
                  </a:lnTo>
                  <a:lnTo>
                    <a:pt x="2322639" y="4388345"/>
                  </a:lnTo>
                  <a:lnTo>
                    <a:pt x="2299588" y="4507864"/>
                  </a:lnTo>
                  <a:lnTo>
                    <a:pt x="2273680" y="4626660"/>
                  </a:lnTo>
                  <a:lnTo>
                    <a:pt x="2244877" y="4744732"/>
                  </a:lnTo>
                  <a:lnTo>
                    <a:pt x="2213190" y="4862093"/>
                  </a:lnTo>
                  <a:lnTo>
                    <a:pt x="2177910" y="4978729"/>
                  </a:lnTo>
                  <a:lnTo>
                    <a:pt x="2139759" y="5094655"/>
                  </a:lnTo>
                  <a:lnTo>
                    <a:pt x="2099436" y="5209133"/>
                  </a:lnTo>
                  <a:lnTo>
                    <a:pt x="2055520" y="5322899"/>
                  </a:lnTo>
                  <a:lnTo>
                    <a:pt x="2008720" y="5435218"/>
                  </a:lnTo>
                  <a:lnTo>
                    <a:pt x="1959762" y="5546089"/>
                  </a:lnTo>
                  <a:lnTo>
                    <a:pt x="1907196" y="5656249"/>
                  </a:lnTo>
                  <a:lnTo>
                    <a:pt x="1852472" y="5764974"/>
                  </a:lnTo>
                  <a:lnTo>
                    <a:pt x="1794878" y="5872251"/>
                  </a:lnTo>
                  <a:lnTo>
                    <a:pt x="1734400" y="5977369"/>
                  </a:lnTo>
                  <a:lnTo>
                    <a:pt x="1671040" y="6081775"/>
                  </a:lnTo>
                  <a:lnTo>
                    <a:pt x="1605521" y="6184010"/>
                  </a:lnTo>
                  <a:lnTo>
                    <a:pt x="1537118" y="6284810"/>
                  </a:lnTo>
                  <a:lnTo>
                    <a:pt x="1466557" y="6384162"/>
                  </a:lnTo>
                  <a:lnTo>
                    <a:pt x="1393126" y="6481368"/>
                  </a:lnTo>
                  <a:lnTo>
                    <a:pt x="1317523" y="6576402"/>
                  </a:lnTo>
                  <a:lnTo>
                    <a:pt x="1239762" y="6670001"/>
                  </a:lnTo>
                  <a:lnTo>
                    <a:pt x="1159122" y="6760717"/>
                  </a:lnTo>
                  <a:lnTo>
                    <a:pt x="1076324" y="6850011"/>
                  </a:lnTo>
                  <a:lnTo>
                    <a:pt x="991364" y="6937120"/>
                  </a:lnTo>
                  <a:lnTo>
                    <a:pt x="904245" y="7022083"/>
                  </a:lnTo>
                  <a:lnTo>
                    <a:pt x="814962" y="7104887"/>
                  </a:lnTo>
                  <a:lnTo>
                    <a:pt x="723527" y="7185519"/>
                  </a:lnTo>
                  <a:lnTo>
                    <a:pt x="630643" y="7264005"/>
                  </a:lnTo>
                  <a:lnTo>
                    <a:pt x="534888" y="7339596"/>
                  </a:lnTo>
                  <a:lnTo>
                    <a:pt x="437688" y="7412316"/>
                  </a:lnTo>
                  <a:lnTo>
                    <a:pt x="339050" y="7483601"/>
                  </a:lnTo>
                  <a:lnTo>
                    <a:pt x="238249" y="7552003"/>
                  </a:lnTo>
                  <a:lnTo>
                    <a:pt x="136009" y="7617523"/>
                  </a:lnTo>
                  <a:lnTo>
                    <a:pt x="31611" y="7680159"/>
                  </a:lnTo>
                  <a:lnTo>
                    <a:pt x="0" y="7698346"/>
                  </a:lnTo>
                </a:path>
              </a:pathLst>
            </a:custGeom>
            <a:ln w="3175">
              <a:solidFill>
                <a:srgbClr val="FFFFFF"/>
              </a:solidFill>
            </a:ln>
          </p:spPr>
          <p:txBody>
            <a:bodyPr wrap="square" lIns="0" tIns="0" rIns="0" bIns="0" rtlCol="0"/>
            <a:lstStyle/>
            <a:p>
              <a:endParaRPr/>
            </a:p>
          </p:txBody>
        </p:sp>
        <p:sp>
          <p:nvSpPr>
            <p:cNvPr id="8" name="object 8"/>
            <p:cNvSpPr/>
            <p:nvPr/>
          </p:nvSpPr>
          <p:spPr>
            <a:xfrm>
              <a:off x="0" y="0"/>
              <a:ext cx="2399030" cy="7698740"/>
            </a:xfrm>
            <a:custGeom>
              <a:avLst/>
              <a:gdLst/>
              <a:ahLst/>
              <a:cxnLst/>
              <a:rect l="l" t="t" r="r" b="b"/>
              <a:pathLst>
                <a:path w="2399030" h="7698740">
                  <a:moveTo>
                    <a:pt x="841333" y="0"/>
                  </a:moveTo>
                  <a:lnTo>
                    <a:pt x="904963" y="59017"/>
                  </a:lnTo>
                  <a:lnTo>
                    <a:pt x="992083" y="143967"/>
                  </a:lnTo>
                  <a:lnTo>
                    <a:pt x="1077043" y="231089"/>
                  </a:lnTo>
                  <a:lnTo>
                    <a:pt x="1159842" y="320370"/>
                  </a:lnTo>
                  <a:lnTo>
                    <a:pt x="1239762" y="411810"/>
                  </a:lnTo>
                  <a:lnTo>
                    <a:pt x="1318234" y="505409"/>
                  </a:lnTo>
                  <a:lnTo>
                    <a:pt x="1393837" y="600456"/>
                  </a:lnTo>
                  <a:lnTo>
                    <a:pt x="1467281" y="697649"/>
                  </a:lnTo>
                  <a:lnTo>
                    <a:pt x="1537842" y="796290"/>
                  </a:lnTo>
                  <a:lnTo>
                    <a:pt x="1606232" y="897089"/>
                  </a:lnTo>
                  <a:lnTo>
                    <a:pt x="1671764" y="1000048"/>
                  </a:lnTo>
                  <a:lnTo>
                    <a:pt x="1735111" y="1103718"/>
                  </a:lnTo>
                  <a:lnTo>
                    <a:pt x="1795602" y="1209560"/>
                  </a:lnTo>
                  <a:lnTo>
                    <a:pt x="1853196" y="1316850"/>
                  </a:lnTo>
                  <a:lnTo>
                    <a:pt x="1907920" y="1425562"/>
                  </a:lnTo>
                  <a:lnTo>
                    <a:pt x="1960473" y="1534998"/>
                  </a:lnTo>
                  <a:lnTo>
                    <a:pt x="2009431" y="1646605"/>
                  </a:lnTo>
                  <a:lnTo>
                    <a:pt x="2056231" y="1758911"/>
                  </a:lnTo>
                  <a:lnTo>
                    <a:pt x="2100160" y="1872678"/>
                  </a:lnTo>
                  <a:lnTo>
                    <a:pt x="2140470" y="1987156"/>
                  </a:lnTo>
                  <a:lnTo>
                    <a:pt x="2178634" y="2103081"/>
                  </a:lnTo>
                  <a:lnTo>
                    <a:pt x="2213914" y="2219718"/>
                  </a:lnTo>
                  <a:lnTo>
                    <a:pt x="2245588" y="2337079"/>
                  </a:lnTo>
                  <a:lnTo>
                    <a:pt x="2274392" y="2455151"/>
                  </a:lnTo>
                  <a:lnTo>
                    <a:pt x="2300312" y="2573959"/>
                  </a:lnTo>
                  <a:lnTo>
                    <a:pt x="2323350" y="2693479"/>
                  </a:lnTo>
                  <a:lnTo>
                    <a:pt x="2343518" y="2813710"/>
                  </a:lnTo>
                  <a:lnTo>
                    <a:pt x="2360790" y="2933953"/>
                  </a:lnTo>
                  <a:lnTo>
                    <a:pt x="2374468" y="3054908"/>
                  </a:lnTo>
                  <a:lnTo>
                    <a:pt x="2385275" y="3175876"/>
                  </a:lnTo>
                  <a:lnTo>
                    <a:pt x="2392476" y="3297542"/>
                  </a:lnTo>
                  <a:lnTo>
                    <a:pt x="2397505" y="3419233"/>
                  </a:lnTo>
                  <a:lnTo>
                    <a:pt x="2398953" y="3540912"/>
                  </a:lnTo>
                  <a:lnTo>
                    <a:pt x="2398242" y="3540912"/>
                  </a:lnTo>
                  <a:lnTo>
                    <a:pt x="2396794" y="3662590"/>
                  </a:lnTo>
                  <a:lnTo>
                    <a:pt x="2391752" y="3784269"/>
                  </a:lnTo>
                  <a:lnTo>
                    <a:pt x="2384551" y="3905948"/>
                  </a:lnTo>
                  <a:lnTo>
                    <a:pt x="2373756" y="4026903"/>
                  </a:lnTo>
                  <a:lnTo>
                    <a:pt x="2360078" y="4147857"/>
                  </a:lnTo>
                  <a:lnTo>
                    <a:pt x="2342794" y="4268101"/>
                  </a:lnTo>
                  <a:lnTo>
                    <a:pt x="2322639" y="4388345"/>
                  </a:lnTo>
                  <a:lnTo>
                    <a:pt x="2299588" y="4507864"/>
                  </a:lnTo>
                  <a:lnTo>
                    <a:pt x="2273680" y="4626660"/>
                  </a:lnTo>
                  <a:lnTo>
                    <a:pt x="2244877" y="4744732"/>
                  </a:lnTo>
                  <a:lnTo>
                    <a:pt x="2213190" y="4862093"/>
                  </a:lnTo>
                  <a:lnTo>
                    <a:pt x="2177910" y="4978729"/>
                  </a:lnTo>
                  <a:lnTo>
                    <a:pt x="2139759" y="5094655"/>
                  </a:lnTo>
                  <a:lnTo>
                    <a:pt x="2099436" y="5209133"/>
                  </a:lnTo>
                  <a:lnTo>
                    <a:pt x="2055520" y="5322899"/>
                  </a:lnTo>
                  <a:lnTo>
                    <a:pt x="2008720" y="5435218"/>
                  </a:lnTo>
                  <a:lnTo>
                    <a:pt x="1959762" y="5546089"/>
                  </a:lnTo>
                  <a:lnTo>
                    <a:pt x="1907196" y="5656249"/>
                  </a:lnTo>
                  <a:lnTo>
                    <a:pt x="1852472" y="5764974"/>
                  </a:lnTo>
                  <a:lnTo>
                    <a:pt x="1794878" y="5872251"/>
                  </a:lnTo>
                  <a:lnTo>
                    <a:pt x="1734400" y="5977369"/>
                  </a:lnTo>
                  <a:lnTo>
                    <a:pt x="1671040" y="6081775"/>
                  </a:lnTo>
                  <a:lnTo>
                    <a:pt x="1605521" y="6184010"/>
                  </a:lnTo>
                  <a:lnTo>
                    <a:pt x="1537118" y="6284810"/>
                  </a:lnTo>
                  <a:lnTo>
                    <a:pt x="1466557" y="6384162"/>
                  </a:lnTo>
                  <a:lnTo>
                    <a:pt x="1393126" y="6481368"/>
                  </a:lnTo>
                  <a:lnTo>
                    <a:pt x="1317523" y="6576402"/>
                  </a:lnTo>
                  <a:lnTo>
                    <a:pt x="1239762" y="6670001"/>
                  </a:lnTo>
                  <a:lnTo>
                    <a:pt x="1159122" y="6760717"/>
                  </a:lnTo>
                  <a:lnTo>
                    <a:pt x="1076324" y="6850011"/>
                  </a:lnTo>
                  <a:lnTo>
                    <a:pt x="991364" y="6937120"/>
                  </a:lnTo>
                  <a:lnTo>
                    <a:pt x="904245" y="7022083"/>
                  </a:lnTo>
                  <a:lnTo>
                    <a:pt x="814962" y="7104887"/>
                  </a:lnTo>
                  <a:lnTo>
                    <a:pt x="723527" y="7185519"/>
                  </a:lnTo>
                  <a:lnTo>
                    <a:pt x="630643" y="7264005"/>
                  </a:lnTo>
                  <a:lnTo>
                    <a:pt x="534888" y="7339596"/>
                  </a:lnTo>
                  <a:lnTo>
                    <a:pt x="437688" y="7412316"/>
                  </a:lnTo>
                  <a:lnTo>
                    <a:pt x="339050" y="7483601"/>
                  </a:lnTo>
                  <a:lnTo>
                    <a:pt x="238249" y="7552003"/>
                  </a:lnTo>
                  <a:lnTo>
                    <a:pt x="136009" y="7617523"/>
                  </a:lnTo>
                  <a:lnTo>
                    <a:pt x="31611" y="7680159"/>
                  </a:lnTo>
                  <a:lnTo>
                    <a:pt x="0" y="7698346"/>
                  </a:lnTo>
                </a:path>
              </a:pathLst>
            </a:custGeom>
            <a:ln w="18719">
              <a:solidFill>
                <a:srgbClr val="4A86E8"/>
              </a:solidFill>
            </a:ln>
          </p:spPr>
          <p:txBody>
            <a:bodyPr wrap="square" lIns="0" tIns="0" rIns="0" bIns="0" rtlCol="0"/>
            <a:lstStyle/>
            <a:p>
              <a:endParaRPr/>
            </a:p>
          </p:txBody>
        </p:sp>
        <p:sp>
          <p:nvSpPr>
            <p:cNvPr id="9" name="object 9"/>
            <p:cNvSpPr/>
            <p:nvPr/>
          </p:nvSpPr>
          <p:spPr>
            <a:xfrm>
              <a:off x="15546195" y="6161761"/>
              <a:ext cx="2741930" cy="4125595"/>
            </a:xfrm>
            <a:custGeom>
              <a:avLst/>
              <a:gdLst/>
              <a:ahLst/>
              <a:cxnLst/>
              <a:rect l="l" t="t" r="r" b="b"/>
              <a:pathLst>
                <a:path w="2741930" h="4125595">
                  <a:moveTo>
                    <a:pt x="761" y="2414142"/>
                  </a:moveTo>
                  <a:lnTo>
                    <a:pt x="4317" y="2288146"/>
                  </a:lnTo>
                  <a:lnTo>
                    <a:pt x="13715" y="2162149"/>
                  </a:lnTo>
                  <a:lnTo>
                    <a:pt x="30225" y="2036863"/>
                  </a:lnTo>
                  <a:lnTo>
                    <a:pt x="53339" y="1912302"/>
                  </a:lnTo>
                  <a:lnTo>
                    <a:pt x="82803" y="1789188"/>
                  </a:lnTo>
                  <a:lnTo>
                    <a:pt x="118871" y="1668233"/>
                  </a:lnTo>
                  <a:lnTo>
                    <a:pt x="160654" y="1549425"/>
                  </a:lnTo>
                  <a:lnTo>
                    <a:pt x="208787" y="1432788"/>
                  </a:lnTo>
                  <a:lnTo>
                    <a:pt x="263524" y="1318310"/>
                  </a:lnTo>
                  <a:lnTo>
                    <a:pt x="324103" y="1207427"/>
                  </a:lnTo>
                  <a:lnTo>
                    <a:pt x="389508" y="1099426"/>
                  </a:lnTo>
                  <a:lnTo>
                    <a:pt x="461517" y="995756"/>
                  </a:lnTo>
                  <a:lnTo>
                    <a:pt x="538606" y="894956"/>
                  </a:lnTo>
                  <a:lnTo>
                    <a:pt x="620648" y="799198"/>
                  </a:lnTo>
                  <a:lnTo>
                    <a:pt x="707135" y="707034"/>
                  </a:lnTo>
                  <a:lnTo>
                    <a:pt x="799210" y="620636"/>
                  </a:lnTo>
                  <a:lnTo>
                    <a:pt x="894968" y="538556"/>
                  </a:lnTo>
                  <a:lnTo>
                    <a:pt x="995044" y="461517"/>
                  </a:lnTo>
                  <a:lnTo>
                    <a:pt x="1099438" y="389521"/>
                  </a:lnTo>
                  <a:lnTo>
                    <a:pt x="1207515" y="324002"/>
                  </a:lnTo>
                  <a:lnTo>
                    <a:pt x="1318386" y="263524"/>
                  </a:lnTo>
                  <a:lnTo>
                    <a:pt x="1432178" y="208800"/>
                  </a:lnTo>
                  <a:lnTo>
                    <a:pt x="1548764" y="160566"/>
                  </a:lnTo>
                  <a:lnTo>
                    <a:pt x="1668271" y="118084"/>
                  </a:lnTo>
                  <a:lnTo>
                    <a:pt x="1789175" y="82080"/>
                  </a:lnTo>
                  <a:lnTo>
                    <a:pt x="1912365" y="52565"/>
                  </a:lnTo>
                  <a:lnTo>
                    <a:pt x="2036190" y="29527"/>
                  </a:lnTo>
                  <a:lnTo>
                    <a:pt x="2162174" y="12966"/>
                  </a:lnTo>
                  <a:lnTo>
                    <a:pt x="2288158" y="3606"/>
                  </a:lnTo>
                  <a:lnTo>
                    <a:pt x="2414142" y="0"/>
                  </a:lnTo>
                  <a:lnTo>
                    <a:pt x="2540126" y="3606"/>
                  </a:lnTo>
                  <a:lnTo>
                    <a:pt x="2666237" y="12966"/>
                  </a:lnTo>
                  <a:lnTo>
                    <a:pt x="2741853" y="22967"/>
                  </a:lnTo>
                </a:path>
                <a:path w="2741930" h="4125595">
                  <a:moveTo>
                    <a:pt x="712106" y="4125237"/>
                  </a:moveTo>
                  <a:lnTo>
                    <a:pt x="620648" y="4029094"/>
                  </a:lnTo>
                  <a:lnTo>
                    <a:pt x="538606" y="3933338"/>
                  </a:lnTo>
                  <a:lnTo>
                    <a:pt x="461517" y="3832537"/>
                  </a:lnTo>
                  <a:lnTo>
                    <a:pt x="389508" y="3728858"/>
                  </a:lnTo>
                  <a:lnTo>
                    <a:pt x="324103" y="3620858"/>
                  </a:lnTo>
                  <a:lnTo>
                    <a:pt x="263524" y="3509976"/>
                  </a:lnTo>
                  <a:lnTo>
                    <a:pt x="208787" y="3395498"/>
                  </a:lnTo>
                  <a:lnTo>
                    <a:pt x="160654" y="3278861"/>
                  </a:lnTo>
                  <a:lnTo>
                    <a:pt x="118109" y="3160062"/>
                  </a:lnTo>
                  <a:lnTo>
                    <a:pt x="82168" y="3039099"/>
                  </a:lnTo>
                  <a:lnTo>
                    <a:pt x="52577" y="2915983"/>
                  </a:lnTo>
                  <a:lnTo>
                    <a:pt x="29590" y="2791421"/>
                  </a:lnTo>
                  <a:lnTo>
                    <a:pt x="12953" y="2666148"/>
                  </a:lnTo>
                  <a:lnTo>
                    <a:pt x="3682" y="2540139"/>
                  </a:lnTo>
                  <a:lnTo>
                    <a:pt x="0" y="2414142"/>
                  </a:lnTo>
                  <a:lnTo>
                    <a:pt x="761" y="2414142"/>
                  </a:lnTo>
                </a:path>
              </a:pathLst>
            </a:custGeom>
            <a:ln w="18719">
              <a:solidFill>
                <a:srgbClr val="262425"/>
              </a:solidFill>
            </a:ln>
          </p:spPr>
          <p:txBody>
            <a:bodyPr wrap="square" lIns="0" tIns="0" rIns="0" bIns="0" rtlCol="0"/>
            <a:lstStyle/>
            <a:p>
              <a:endParaRPr/>
            </a:p>
          </p:txBody>
        </p:sp>
        <p:sp>
          <p:nvSpPr>
            <p:cNvPr id="10" name="object 10"/>
            <p:cNvSpPr/>
            <p:nvPr/>
          </p:nvSpPr>
          <p:spPr>
            <a:xfrm>
              <a:off x="7482243" y="5502960"/>
              <a:ext cx="876935" cy="876935"/>
            </a:xfrm>
            <a:custGeom>
              <a:avLst/>
              <a:gdLst/>
              <a:ahLst/>
              <a:cxnLst/>
              <a:rect l="l" t="t" r="r" b="b"/>
              <a:pathLst>
                <a:path w="876934" h="876935">
                  <a:moveTo>
                    <a:pt x="876922" y="0"/>
                  </a:moveTo>
                  <a:lnTo>
                    <a:pt x="0" y="0"/>
                  </a:lnTo>
                  <a:lnTo>
                    <a:pt x="0" y="876922"/>
                  </a:lnTo>
                  <a:lnTo>
                    <a:pt x="438454" y="876922"/>
                  </a:lnTo>
                  <a:lnTo>
                    <a:pt x="876922" y="876922"/>
                  </a:lnTo>
                  <a:lnTo>
                    <a:pt x="876922" y="0"/>
                  </a:lnTo>
                  <a:close/>
                </a:path>
              </a:pathLst>
            </a:custGeom>
            <a:solidFill>
              <a:srgbClr val="262425"/>
            </a:solidFill>
          </p:spPr>
          <p:txBody>
            <a:bodyPr wrap="square" lIns="0" tIns="0" rIns="0" bIns="0" rtlCol="0"/>
            <a:lstStyle/>
            <a:p>
              <a:endParaRPr/>
            </a:p>
          </p:txBody>
        </p:sp>
        <p:sp>
          <p:nvSpPr>
            <p:cNvPr id="11" name="object 11"/>
            <p:cNvSpPr/>
            <p:nvPr/>
          </p:nvSpPr>
          <p:spPr>
            <a:xfrm>
              <a:off x="7482243" y="5502960"/>
              <a:ext cx="876935" cy="876935"/>
            </a:xfrm>
            <a:custGeom>
              <a:avLst/>
              <a:gdLst/>
              <a:ahLst/>
              <a:cxnLst/>
              <a:rect l="l" t="t" r="r" b="b"/>
              <a:pathLst>
                <a:path w="876934" h="876935">
                  <a:moveTo>
                    <a:pt x="438454" y="876922"/>
                  </a:moveTo>
                  <a:lnTo>
                    <a:pt x="0" y="876922"/>
                  </a:lnTo>
                  <a:lnTo>
                    <a:pt x="0" y="0"/>
                  </a:lnTo>
                  <a:lnTo>
                    <a:pt x="876922" y="0"/>
                  </a:lnTo>
                  <a:lnTo>
                    <a:pt x="876922" y="876922"/>
                  </a:lnTo>
                  <a:lnTo>
                    <a:pt x="438454" y="876922"/>
                  </a:lnTo>
                  <a:close/>
                </a:path>
              </a:pathLst>
            </a:custGeom>
            <a:ln w="18719">
              <a:solidFill>
                <a:srgbClr val="262425"/>
              </a:solidFill>
            </a:ln>
          </p:spPr>
          <p:txBody>
            <a:bodyPr wrap="square" lIns="0" tIns="0" rIns="0" bIns="0" rtlCol="0"/>
            <a:lstStyle/>
            <a:p>
              <a:endParaRPr/>
            </a:p>
          </p:txBody>
        </p:sp>
        <p:sp>
          <p:nvSpPr>
            <p:cNvPr id="12" name="object 12"/>
            <p:cNvSpPr/>
            <p:nvPr/>
          </p:nvSpPr>
          <p:spPr>
            <a:xfrm>
              <a:off x="8704795" y="5502960"/>
              <a:ext cx="876935" cy="876935"/>
            </a:xfrm>
            <a:custGeom>
              <a:avLst/>
              <a:gdLst/>
              <a:ahLst/>
              <a:cxnLst/>
              <a:rect l="l" t="t" r="r" b="b"/>
              <a:pathLst>
                <a:path w="876934" h="876935">
                  <a:moveTo>
                    <a:pt x="876935" y="0"/>
                  </a:moveTo>
                  <a:lnTo>
                    <a:pt x="0" y="0"/>
                  </a:lnTo>
                  <a:lnTo>
                    <a:pt x="0" y="876922"/>
                  </a:lnTo>
                  <a:lnTo>
                    <a:pt x="438467" y="876922"/>
                  </a:lnTo>
                  <a:lnTo>
                    <a:pt x="876935" y="876922"/>
                  </a:lnTo>
                  <a:lnTo>
                    <a:pt x="876935" y="0"/>
                  </a:lnTo>
                  <a:close/>
                </a:path>
              </a:pathLst>
            </a:custGeom>
            <a:solidFill>
              <a:srgbClr val="262425"/>
            </a:solidFill>
          </p:spPr>
          <p:txBody>
            <a:bodyPr wrap="square" lIns="0" tIns="0" rIns="0" bIns="0" rtlCol="0"/>
            <a:lstStyle/>
            <a:p>
              <a:endParaRPr/>
            </a:p>
          </p:txBody>
        </p:sp>
        <p:sp>
          <p:nvSpPr>
            <p:cNvPr id="13" name="object 13"/>
            <p:cNvSpPr/>
            <p:nvPr/>
          </p:nvSpPr>
          <p:spPr>
            <a:xfrm>
              <a:off x="8704795" y="5502960"/>
              <a:ext cx="876935" cy="876935"/>
            </a:xfrm>
            <a:custGeom>
              <a:avLst/>
              <a:gdLst/>
              <a:ahLst/>
              <a:cxnLst/>
              <a:rect l="l" t="t" r="r" b="b"/>
              <a:pathLst>
                <a:path w="876934" h="876935">
                  <a:moveTo>
                    <a:pt x="438467" y="876922"/>
                  </a:moveTo>
                  <a:lnTo>
                    <a:pt x="0" y="876922"/>
                  </a:lnTo>
                  <a:lnTo>
                    <a:pt x="0" y="0"/>
                  </a:lnTo>
                  <a:lnTo>
                    <a:pt x="876935" y="0"/>
                  </a:lnTo>
                  <a:lnTo>
                    <a:pt x="876935" y="876922"/>
                  </a:lnTo>
                  <a:lnTo>
                    <a:pt x="438467" y="876922"/>
                  </a:lnTo>
                  <a:close/>
                </a:path>
              </a:pathLst>
            </a:custGeom>
            <a:ln w="18719">
              <a:solidFill>
                <a:srgbClr val="262425"/>
              </a:solidFill>
            </a:ln>
          </p:spPr>
          <p:txBody>
            <a:bodyPr wrap="square" lIns="0" tIns="0" rIns="0" bIns="0" rtlCol="0"/>
            <a:lstStyle/>
            <a:p>
              <a:endParaRPr/>
            </a:p>
          </p:txBody>
        </p:sp>
        <p:sp>
          <p:nvSpPr>
            <p:cNvPr id="14" name="object 14"/>
            <p:cNvSpPr/>
            <p:nvPr/>
          </p:nvSpPr>
          <p:spPr>
            <a:xfrm>
              <a:off x="9928085" y="5502960"/>
              <a:ext cx="876935" cy="876935"/>
            </a:xfrm>
            <a:custGeom>
              <a:avLst/>
              <a:gdLst/>
              <a:ahLst/>
              <a:cxnLst/>
              <a:rect l="l" t="t" r="r" b="b"/>
              <a:pathLst>
                <a:path w="876934" h="876935">
                  <a:moveTo>
                    <a:pt x="876922" y="0"/>
                  </a:moveTo>
                  <a:lnTo>
                    <a:pt x="0" y="0"/>
                  </a:lnTo>
                  <a:lnTo>
                    <a:pt x="0" y="876922"/>
                  </a:lnTo>
                  <a:lnTo>
                    <a:pt x="438454" y="876922"/>
                  </a:lnTo>
                  <a:lnTo>
                    <a:pt x="876922" y="876922"/>
                  </a:lnTo>
                  <a:lnTo>
                    <a:pt x="876922" y="0"/>
                  </a:lnTo>
                  <a:close/>
                </a:path>
              </a:pathLst>
            </a:custGeom>
            <a:solidFill>
              <a:srgbClr val="262425"/>
            </a:solidFill>
          </p:spPr>
          <p:txBody>
            <a:bodyPr wrap="square" lIns="0" tIns="0" rIns="0" bIns="0" rtlCol="0"/>
            <a:lstStyle/>
            <a:p>
              <a:endParaRPr/>
            </a:p>
          </p:txBody>
        </p:sp>
        <p:sp>
          <p:nvSpPr>
            <p:cNvPr id="15" name="object 15"/>
            <p:cNvSpPr/>
            <p:nvPr/>
          </p:nvSpPr>
          <p:spPr>
            <a:xfrm>
              <a:off x="9928085" y="5502960"/>
              <a:ext cx="876935" cy="876935"/>
            </a:xfrm>
            <a:custGeom>
              <a:avLst/>
              <a:gdLst/>
              <a:ahLst/>
              <a:cxnLst/>
              <a:rect l="l" t="t" r="r" b="b"/>
              <a:pathLst>
                <a:path w="876934" h="876935">
                  <a:moveTo>
                    <a:pt x="438454" y="876922"/>
                  </a:moveTo>
                  <a:lnTo>
                    <a:pt x="0" y="876922"/>
                  </a:lnTo>
                  <a:lnTo>
                    <a:pt x="0" y="0"/>
                  </a:lnTo>
                  <a:lnTo>
                    <a:pt x="876922" y="0"/>
                  </a:lnTo>
                  <a:lnTo>
                    <a:pt x="876922" y="876922"/>
                  </a:lnTo>
                  <a:lnTo>
                    <a:pt x="438454" y="876922"/>
                  </a:lnTo>
                  <a:close/>
                </a:path>
              </a:pathLst>
            </a:custGeom>
            <a:ln w="18719">
              <a:solidFill>
                <a:srgbClr val="262425"/>
              </a:solidFill>
            </a:ln>
          </p:spPr>
          <p:txBody>
            <a:bodyPr wrap="square" lIns="0" tIns="0" rIns="0" bIns="0" rtlCol="0"/>
            <a:lstStyle/>
            <a:p>
              <a:endParaRPr/>
            </a:p>
          </p:txBody>
        </p:sp>
        <p:sp>
          <p:nvSpPr>
            <p:cNvPr id="16" name="object 16"/>
            <p:cNvSpPr/>
            <p:nvPr/>
          </p:nvSpPr>
          <p:spPr>
            <a:xfrm>
              <a:off x="7575220" y="5595124"/>
              <a:ext cx="1913889" cy="692150"/>
            </a:xfrm>
            <a:custGeom>
              <a:avLst/>
              <a:gdLst/>
              <a:ahLst/>
              <a:cxnLst/>
              <a:rect l="l" t="t" r="r" b="b"/>
              <a:pathLst>
                <a:path w="1913890" h="692150">
                  <a:moveTo>
                    <a:pt x="685685" y="292430"/>
                  </a:moveTo>
                  <a:lnTo>
                    <a:pt x="664476" y="214007"/>
                  </a:lnTo>
                  <a:lnTo>
                    <a:pt x="644766" y="173647"/>
                  </a:lnTo>
                  <a:lnTo>
                    <a:pt x="619734" y="136004"/>
                  </a:lnTo>
                  <a:lnTo>
                    <a:pt x="589508" y="101523"/>
                  </a:lnTo>
                  <a:lnTo>
                    <a:pt x="547751" y="65874"/>
                  </a:lnTo>
                  <a:lnTo>
                    <a:pt x="501637" y="37731"/>
                  </a:lnTo>
                  <a:lnTo>
                    <a:pt x="460641" y="20891"/>
                  </a:lnTo>
                  <a:lnTo>
                    <a:pt x="451993" y="17335"/>
                  </a:lnTo>
                  <a:lnTo>
                    <a:pt x="399656" y="4914"/>
                  </a:lnTo>
                  <a:lnTo>
                    <a:pt x="345452" y="723"/>
                  </a:lnTo>
                  <a:lnTo>
                    <a:pt x="290842" y="4914"/>
                  </a:lnTo>
                  <a:lnTo>
                    <a:pt x="238188" y="17335"/>
                  </a:lnTo>
                  <a:lnTo>
                    <a:pt x="188455" y="37731"/>
                  </a:lnTo>
                  <a:lnTo>
                    <a:pt x="142544" y="65874"/>
                  </a:lnTo>
                  <a:lnTo>
                    <a:pt x="101396" y="101523"/>
                  </a:lnTo>
                  <a:lnTo>
                    <a:pt x="65417" y="143281"/>
                  </a:lnTo>
                  <a:lnTo>
                    <a:pt x="37058" y="189395"/>
                  </a:lnTo>
                  <a:lnTo>
                    <a:pt x="16548" y="239039"/>
                  </a:lnTo>
                  <a:lnTo>
                    <a:pt x="4089" y="291376"/>
                  </a:lnTo>
                  <a:lnTo>
                    <a:pt x="114" y="342709"/>
                  </a:lnTo>
                  <a:lnTo>
                    <a:pt x="0" y="347027"/>
                  </a:lnTo>
                  <a:lnTo>
                    <a:pt x="3924" y="398919"/>
                  </a:lnTo>
                  <a:lnTo>
                    <a:pt x="15913" y="450519"/>
                  </a:lnTo>
                  <a:lnTo>
                    <a:pt x="35737" y="499668"/>
                  </a:lnTo>
                  <a:lnTo>
                    <a:pt x="63246" y="545731"/>
                  </a:lnTo>
                  <a:lnTo>
                    <a:pt x="96342" y="585749"/>
                  </a:lnTo>
                  <a:lnTo>
                    <a:pt x="134696" y="620242"/>
                  </a:lnTo>
                  <a:lnTo>
                    <a:pt x="177647" y="648792"/>
                  </a:lnTo>
                  <a:lnTo>
                    <a:pt x="224510" y="671004"/>
                  </a:lnTo>
                  <a:lnTo>
                    <a:pt x="225945" y="671728"/>
                  </a:lnTo>
                  <a:lnTo>
                    <a:pt x="232422" y="671728"/>
                  </a:lnTo>
                  <a:lnTo>
                    <a:pt x="235305" y="670293"/>
                  </a:lnTo>
                  <a:lnTo>
                    <a:pt x="237464" y="667410"/>
                  </a:lnTo>
                  <a:lnTo>
                    <a:pt x="238848" y="665340"/>
                  </a:lnTo>
                  <a:lnTo>
                    <a:pt x="238899" y="642213"/>
                  </a:lnTo>
                  <a:lnTo>
                    <a:pt x="238899" y="457174"/>
                  </a:lnTo>
                  <a:lnTo>
                    <a:pt x="234581" y="452145"/>
                  </a:lnTo>
                  <a:lnTo>
                    <a:pt x="136677" y="452145"/>
                  </a:lnTo>
                  <a:lnTo>
                    <a:pt x="136677" y="371500"/>
                  </a:lnTo>
                  <a:lnTo>
                    <a:pt x="233857" y="371500"/>
                  </a:lnTo>
                  <a:lnTo>
                    <a:pt x="238899" y="366458"/>
                  </a:lnTo>
                  <a:lnTo>
                    <a:pt x="239014" y="344868"/>
                  </a:lnTo>
                  <a:lnTo>
                    <a:pt x="246049" y="299656"/>
                  </a:lnTo>
                  <a:lnTo>
                    <a:pt x="266077" y="257556"/>
                  </a:lnTo>
                  <a:lnTo>
                    <a:pt x="296862" y="221297"/>
                  </a:lnTo>
                  <a:lnTo>
                    <a:pt x="336283" y="192887"/>
                  </a:lnTo>
                  <a:lnTo>
                    <a:pt x="382231" y="174371"/>
                  </a:lnTo>
                  <a:lnTo>
                    <a:pt x="432562" y="167754"/>
                  </a:lnTo>
                  <a:lnTo>
                    <a:pt x="480085" y="167754"/>
                  </a:lnTo>
                  <a:lnTo>
                    <a:pt x="480085" y="248399"/>
                  </a:lnTo>
                  <a:lnTo>
                    <a:pt x="432562" y="248399"/>
                  </a:lnTo>
                  <a:lnTo>
                    <a:pt x="409765" y="249885"/>
                  </a:lnTo>
                  <a:lnTo>
                    <a:pt x="370103" y="262051"/>
                  </a:lnTo>
                  <a:lnTo>
                    <a:pt x="339280" y="287667"/>
                  </a:lnTo>
                  <a:lnTo>
                    <a:pt x="321894" y="324294"/>
                  </a:lnTo>
                  <a:lnTo>
                    <a:pt x="319532" y="365747"/>
                  </a:lnTo>
                  <a:lnTo>
                    <a:pt x="324573" y="371500"/>
                  </a:lnTo>
                  <a:lnTo>
                    <a:pt x="379285" y="371500"/>
                  </a:lnTo>
                  <a:lnTo>
                    <a:pt x="385051" y="366458"/>
                  </a:lnTo>
                  <a:lnTo>
                    <a:pt x="385051" y="354228"/>
                  </a:lnTo>
                  <a:lnTo>
                    <a:pt x="380009" y="349186"/>
                  </a:lnTo>
                  <a:lnTo>
                    <a:pt x="341134" y="349186"/>
                  </a:lnTo>
                  <a:lnTo>
                    <a:pt x="341134" y="344868"/>
                  </a:lnTo>
                  <a:lnTo>
                    <a:pt x="349554" y="308838"/>
                  </a:lnTo>
                  <a:lnTo>
                    <a:pt x="371195" y="285013"/>
                  </a:lnTo>
                  <a:lnTo>
                    <a:pt x="400659" y="271868"/>
                  </a:lnTo>
                  <a:lnTo>
                    <a:pt x="432562" y="267830"/>
                  </a:lnTo>
                  <a:lnTo>
                    <a:pt x="495922" y="267830"/>
                  </a:lnTo>
                  <a:lnTo>
                    <a:pt x="500964" y="263512"/>
                  </a:lnTo>
                  <a:lnTo>
                    <a:pt x="500964" y="167754"/>
                  </a:lnTo>
                  <a:lnTo>
                    <a:pt x="500964" y="149034"/>
                  </a:lnTo>
                  <a:lnTo>
                    <a:pt x="496633" y="142557"/>
                  </a:lnTo>
                  <a:lnTo>
                    <a:pt x="432562" y="142557"/>
                  </a:lnTo>
                  <a:lnTo>
                    <a:pt x="392684" y="146494"/>
                  </a:lnTo>
                  <a:lnTo>
                    <a:pt x="353733" y="157937"/>
                  </a:lnTo>
                  <a:lnTo>
                    <a:pt x="316953" y="176263"/>
                  </a:lnTo>
                  <a:lnTo>
                    <a:pt x="283540" y="200875"/>
                  </a:lnTo>
                  <a:lnTo>
                    <a:pt x="255270" y="232041"/>
                  </a:lnTo>
                  <a:lnTo>
                    <a:pt x="234505" y="266649"/>
                  </a:lnTo>
                  <a:lnTo>
                    <a:pt x="221691" y="303834"/>
                  </a:lnTo>
                  <a:lnTo>
                    <a:pt x="217309" y="342709"/>
                  </a:lnTo>
                  <a:lnTo>
                    <a:pt x="217309" y="347027"/>
                  </a:lnTo>
                  <a:lnTo>
                    <a:pt x="120827" y="347027"/>
                  </a:lnTo>
                  <a:lnTo>
                    <a:pt x="115074" y="351345"/>
                  </a:lnTo>
                  <a:lnTo>
                    <a:pt x="115074" y="466547"/>
                  </a:lnTo>
                  <a:lnTo>
                    <a:pt x="120116" y="471576"/>
                  </a:lnTo>
                  <a:lnTo>
                    <a:pt x="217309" y="471576"/>
                  </a:lnTo>
                  <a:lnTo>
                    <a:pt x="217309" y="642213"/>
                  </a:lnTo>
                  <a:lnTo>
                    <a:pt x="174790" y="620458"/>
                  </a:lnTo>
                  <a:lnTo>
                    <a:pt x="136601" y="592912"/>
                  </a:lnTo>
                  <a:lnTo>
                    <a:pt x="103149" y="560273"/>
                  </a:lnTo>
                  <a:lnTo>
                    <a:pt x="74853" y="523227"/>
                  </a:lnTo>
                  <a:lnTo>
                    <a:pt x="52133" y="482473"/>
                  </a:lnTo>
                  <a:lnTo>
                    <a:pt x="35382" y="438696"/>
                  </a:lnTo>
                  <a:lnTo>
                    <a:pt x="25031" y="392595"/>
                  </a:lnTo>
                  <a:lnTo>
                    <a:pt x="21488" y="344868"/>
                  </a:lnTo>
                  <a:lnTo>
                    <a:pt x="24993" y="296913"/>
                  </a:lnTo>
                  <a:lnTo>
                    <a:pt x="35179" y="251167"/>
                  </a:lnTo>
                  <a:lnTo>
                    <a:pt x="51549" y="208127"/>
                  </a:lnTo>
                  <a:lnTo>
                    <a:pt x="73596" y="168300"/>
                  </a:lnTo>
                  <a:lnTo>
                    <a:pt x="100838" y="132168"/>
                  </a:lnTo>
                  <a:lnTo>
                    <a:pt x="132778" y="100228"/>
                  </a:lnTo>
                  <a:lnTo>
                    <a:pt x="168910" y="72986"/>
                  </a:lnTo>
                  <a:lnTo>
                    <a:pt x="208737" y="50939"/>
                  </a:lnTo>
                  <a:lnTo>
                    <a:pt x="251764" y="34569"/>
                  </a:lnTo>
                  <a:lnTo>
                    <a:pt x="297510" y="24396"/>
                  </a:lnTo>
                  <a:lnTo>
                    <a:pt x="345452" y="20891"/>
                  </a:lnTo>
                  <a:lnTo>
                    <a:pt x="393090" y="24422"/>
                  </a:lnTo>
                  <a:lnTo>
                    <a:pt x="438619" y="34696"/>
                  </a:lnTo>
                  <a:lnTo>
                    <a:pt x="481558" y="51181"/>
                  </a:lnTo>
                  <a:lnTo>
                    <a:pt x="521385" y="73355"/>
                  </a:lnTo>
                  <a:lnTo>
                    <a:pt x="557568" y="100723"/>
                  </a:lnTo>
                  <a:lnTo>
                    <a:pt x="589597" y="132753"/>
                  </a:lnTo>
                  <a:lnTo>
                    <a:pt x="616966" y="168935"/>
                  </a:lnTo>
                  <a:lnTo>
                    <a:pt x="639140" y="208762"/>
                  </a:lnTo>
                  <a:lnTo>
                    <a:pt x="655624" y="251701"/>
                  </a:lnTo>
                  <a:lnTo>
                    <a:pt x="665899" y="297230"/>
                  </a:lnTo>
                  <a:lnTo>
                    <a:pt x="669277" y="342709"/>
                  </a:lnTo>
                  <a:lnTo>
                    <a:pt x="669378" y="345592"/>
                  </a:lnTo>
                  <a:lnTo>
                    <a:pt x="665911" y="392811"/>
                  </a:lnTo>
                  <a:lnTo>
                    <a:pt x="655688" y="438556"/>
                  </a:lnTo>
                  <a:lnTo>
                    <a:pt x="639254" y="481596"/>
                  </a:lnTo>
                  <a:lnTo>
                    <a:pt x="617143" y="521423"/>
                  </a:lnTo>
                  <a:lnTo>
                    <a:pt x="589838" y="557555"/>
                  </a:lnTo>
                  <a:lnTo>
                    <a:pt x="557847" y="589495"/>
                  </a:lnTo>
                  <a:lnTo>
                    <a:pt x="521690" y="616737"/>
                  </a:lnTo>
                  <a:lnTo>
                    <a:pt x="481876" y="638784"/>
                  </a:lnTo>
                  <a:lnTo>
                    <a:pt x="438886" y="655154"/>
                  </a:lnTo>
                  <a:lnTo>
                    <a:pt x="393242" y="665340"/>
                  </a:lnTo>
                  <a:lnTo>
                    <a:pt x="345452" y="668845"/>
                  </a:lnTo>
                  <a:lnTo>
                    <a:pt x="341134" y="668845"/>
                  </a:lnTo>
                  <a:lnTo>
                    <a:pt x="341134" y="472300"/>
                  </a:lnTo>
                  <a:lnTo>
                    <a:pt x="496633" y="472300"/>
                  </a:lnTo>
                  <a:lnTo>
                    <a:pt x="502399" y="467982"/>
                  </a:lnTo>
                  <a:lnTo>
                    <a:pt x="502399" y="354228"/>
                  </a:lnTo>
                  <a:lnTo>
                    <a:pt x="497357" y="349186"/>
                  </a:lnTo>
                  <a:lnTo>
                    <a:pt x="421767" y="349186"/>
                  </a:lnTo>
                  <a:lnTo>
                    <a:pt x="416001" y="353504"/>
                  </a:lnTo>
                  <a:lnTo>
                    <a:pt x="416001" y="365747"/>
                  </a:lnTo>
                  <a:lnTo>
                    <a:pt x="421043" y="371500"/>
                  </a:lnTo>
                  <a:lnTo>
                    <a:pt x="480796" y="371500"/>
                  </a:lnTo>
                  <a:lnTo>
                    <a:pt x="480796" y="452145"/>
                  </a:lnTo>
                  <a:lnTo>
                    <a:pt x="325297" y="452145"/>
                  </a:lnTo>
                  <a:lnTo>
                    <a:pt x="319532" y="456463"/>
                  </a:lnTo>
                  <a:lnTo>
                    <a:pt x="319532" y="686841"/>
                  </a:lnTo>
                  <a:lnTo>
                    <a:pt x="324573" y="691172"/>
                  </a:lnTo>
                  <a:lnTo>
                    <a:pt x="329615" y="691883"/>
                  </a:lnTo>
                  <a:lnTo>
                    <a:pt x="345452" y="691883"/>
                  </a:lnTo>
                  <a:lnTo>
                    <a:pt x="399656" y="687679"/>
                  </a:lnTo>
                  <a:lnTo>
                    <a:pt x="451993" y="675271"/>
                  </a:lnTo>
                  <a:lnTo>
                    <a:pt x="501637" y="654875"/>
                  </a:lnTo>
                  <a:lnTo>
                    <a:pt x="547751" y="626732"/>
                  </a:lnTo>
                  <a:lnTo>
                    <a:pt x="589508" y="591096"/>
                  </a:lnTo>
                  <a:lnTo>
                    <a:pt x="625157" y="549325"/>
                  </a:lnTo>
                  <a:lnTo>
                    <a:pt x="653300" y="503212"/>
                  </a:lnTo>
                  <a:lnTo>
                    <a:pt x="673696" y="453567"/>
                  </a:lnTo>
                  <a:lnTo>
                    <a:pt x="685685" y="402996"/>
                  </a:lnTo>
                  <a:lnTo>
                    <a:pt x="685685" y="292430"/>
                  </a:lnTo>
                  <a:close/>
                </a:path>
                <a:path w="1913890" h="692150">
                  <a:moveTo>
                    <a:pt x="1781136" y="221018"/>
                  </a:moveTo>
                  <a:lnTo>
                    <a:pt x="1774050" y="185585"/>
                  </a:lnTo>
                  <a:lnTo>
                    <a:pt x="1759546" y="164007"/>
                  </a:lnTo>
                  <a:lnTo>
                    <a:pt x="1759546" y="221018"/>
                  </a:lnTo>
                  <a:lnTo>
                    <a:pt x="1759546" y="469392"/>
                  </a:lnTo>
                  <a:lnTo>
                    <a:pt x="1754111" y="496290"/>
                  </a:lnTo>
                  <a:lnTo>
                    <a:pt x="1739290" y="518261"/>
                  </a:lnTo>
                  <a:lnTo>
                    <a:pt x="1717319" y="533082"/>
                  </a:lnTo>
                  <a:lnTo>
                    <a:pt x="1690433" y="538505"/>
                  </a:lnTo>
                  <a:lnTo>
                    <a:pt x="1442046" y="538505"/>
                  </a:lnTo>
                  <a:lnTo>
                    <a:pt x="1415135" y="533082"/>
                  </a:lnTo>
                  <a:lnTo>
                    <a:pt x="1393177" y="518261"/>
                  </a:lnTo>
                  <a:lnTo>
                    <a:pt x="1378356" y="496290"/>
                  </a:lnTo>
                  <a:lnTo>
                    <a:pt x="1372933" y="469392"/>
                  </a:lnTo>
                  <a:lnTo>
                    <a:pt x="1372933" y="221018"/>
                  </a:lnTo>
                  <a:lnTo>
                    <a:pt x="1378356" y="194119"/>
                  </a:lnTo>
                  <a:lnTo>
                    <a:pt x="1393177" y="172161"/>
                  </a:lnTo>
                  <a:lnTo>
                    <a:pt x="1415135" y="157340"/>
                  </a:lnTo>
                  <a:lnTo>
                    <a:pt x="1442046" y="151904"/>
                  </a:lnTo>
                  <a:lnTo>
                    <a:pt x="1690433" y="151904"/>
                  </a:lnTo>
                  <a:lnTo>
                    <a:pt x="1717319" y="157340"/>
                  </a:lnTo>
                  <a:lnTo>
                    <a:pt x="1739290" y="172161"/>
                  </a:lnTo>
                  <a:lnTo>
                    <a:pt x="1754111" y="194119"/>
                  </a:lnTo>
                  <a:lnTo>
                    <a:pt x="1759546" y="221018"/>
                  </a:lnTo>
                  <a:lnTo>
                    <a:pt x="1759546" y="164007"/>
                  </a:lnTo>
                  <a:lnTo>
                    <a:pt x="1754682" y="156768"/>
                  </a:lnTo>
                  <a:lnTo>
                    <a:pt x="1747456" y="151904"/>
                  </a:lnTo>
                  <a:lnTo>
                    <a:pt x="1725853" y="137401"/>
                  </a:lnTo>
                  <a:lnTo>
                    <a:pt x="1690433" y="130302"/>
                  </a:lnTo>
                  <a:lnTo>
                    <a:pt x="1442046" y="130302"/>
                  </a:lnTo>
                  <a:lnTo>
                    <a:pt x="1406601" y="137401"/>
                  </a:lnTo>
                  <a:lnTo>
                    <a:pt x="1377784" y="156768"/>
                  </a:lnTo>
                  <a:lnTo>
                    <a:pt x="1358417" y="185585"/>
                  </a:lnTo>
                  <a:lnTo>
                    <a:pt x="1351330" y="221018"/>
                  </a:lnTo>
                  <a:lnTo>
                    <a:pt x="1351330" y="469392"/>
                  </a:lnTo>
                  <a:lnTo>
                    <a:pt x="1358417" y="504825"/>
                  </a:lnTo>
                  <a:lnTo>
                    <a:pt x="1377784" y="533641"/>
                  </a:lnTo>
                  <a:lnTo>
                    <a:pt x="1406601" y="553021"/>
                  </a:lnTo>
                  <a:lnTo>
                    <a:pt x="1442046" y="560095"/>
                  </a:lnTo>
                  <a:lnTo>
                    <a:pt x="1690433" y="560095"/>
                  </a:lnTo>
                  <a:lnTo>
                    <a:pt x="1725853" y="553021"/>
                  </a:lnTo>
                  <a:lnTo>
                    <a:pt x="1747443" y="538505"/>
                  </a:lnTo>
                  <a:lnTo>
                    <a:pt x="1754682" y="533641"/>
                  </a:lnTo>
                  <a:lnTo>
                    <a:pt x="1774050" y="504825"/>
                  </a:lnTo>
                  <a:lnTo>
                    <a:pt x="1781136" y="469392"/>
                  </a:lnTo>
                  <a:lnTo>
                    <a:pt x="1781136" y="221018"/>
                  </a:lnTo>
                  <a:close/>
                </a:path>
                <a:path w="1913890" h="692150">
                  <a:moveTo>
                    <a:pt x="1913585" y="345414"/>
                  </a:moveTo>
                  <a:lnTo>
                    <a:pt x="1909330" y="291020"/>
                  </a:lnTo>
                  <a:lnTo>
                    <a:pt x="1896745" y="238467"/>
                  </a:lnTo>
                  <a:lnTo>
                    <a:pt x="1891284" y="225285"/>
                  </a:lnTo>
                  <a:lnTo>
                    <a:pt x="1891284" y="345414"/>
                  </a:lnTo>
                  <a:lnTo>
                    <a:pt x="1891284" y="345732"/>
                  </a:lnTo>
                  <a:lnTo>
                    <a:pt x="1887766" y="393344"/>
                  </a:lnTo>
                  <a:lnTo>
                    <a:pt x="1877542" y="438937"/>
                  </a:lnTo>
                  <a:lnTo>
                    <a:pt x="1861096" y="481850"/>
                  </a:lnTo>
                  <a:lnTo>
                    <a:pt x="1838960" y="521589"/>
                  </a:lnTo>
                  <a:lnTo>
                    <a:pt x="1811629" y="557644"/>
                  </a:lnTo>
                  <a:lnTo>
                    <a:pt x="1779600" y="589534"/>
                  </a:lnTo>
                  <a:lnTo>
                    <a:pt x="1743367" y="616737"/>
                  </a:lnTo>
                  <a:lnTo>
                    <a:pt x="1703451" y="638771"/>
                  </a:lnTo>
                  <a:lnTo>
                    <a:pt x="1660347" y="655129"/>
                  </a:lnTo>
                  <a:lnTo>
                    <a:pt x="1614563" y="665314"/>
                  </a:lnTo>
                  <a:lnTo>
                    <a:pt x="1566583" y="668820"/>
                  </a:lnTo>
                  <a:lnTo>
                    <a:pt x="1518818" y="665314"/>
                  </a:lnTo>
                  <a:lnTo>
                    <a:pt x="1473225" y="655129"/>
                  </a:lnTo>
                  <a:lnTo>
                    <a:pt x="1430299" y="638771"/>
                  </a:lnTo>
                  <a:lnTo>
                    <a:pt x="1390561" y="616737"/>
                  </a:lnTo>
                  <a:lnTo>
                    <a:pt x="1354505" y="589534"/>
                  </a:lnTo>
                  <a:lnTo>
                    <a:pt x="1322616" y="557644"/>
                  </a:lnTo>
                  <a:lnTo>
                    <a:pt x="1295412" y="521589"/>
                  </a:lnTo>
                  <a:lnTo>
                    <a:pt x="1273378" y="481850"/>
                  </a:lnTo>
                  <a:lnTo>
                    <a:pt x="1257020" y="438937"/>
                  </a:lnTo>
                  <a:lnTo>
                    <a:pt x="1246835" y="393344"/>
                  </a:lnTo>
                  <a:lnTo>
                    <a:pt x="1243342" y="345732"/>
                  </a:lnTo>
                  <a:lnTo>
                    <a:pt x="1243342" y="345414"/>
                  </a:lnTo>
                  <a:lnTo>
                    <a:pt x="1246835" y="297446"/>
                  </a:lnTo>
                  <a:lnTo>
                    <a:pt x="1257020" y="251561"/>
                  </a:lnTo>
                  <a:lnTo>
                    <a:pt x="1273378" y="208407"/>
                  </a:lnTo>
                  <a:lnTo>
                    <a:pt x="1295412" y="168478"/>
                  </a:lnTo>
                  <a:lnTo>
                    <a:pt x="1322616" y="132283"/>
                  </a:lnTo>
                  <a:lnTo>
                    <a:pt x="1354505" y="100304"/>
                  </a:lnTo>
                  <a:lnTo>
                    <a:pt x="1390561" y="73025"/>
                  </a:lnTo>
                  <a:lnTo>
                    <a:pt x="1430299" y="50952"/>
                  </a:lnTo>
                  <a:lnTo>
                    <a:pt x="1473225" y="34582"/>
                  </a:lnTo>
                  <a:lnTo>
                    <a:pt x="1518818" y="24396"/>
                  </a:lnTo>
                  <a:lnTo>
                    <a:pt x="1566583" y="20891"/>
                  </a:lnTo>
                  <a:lnTo>
                    <a:pt x="1614563" y="24396"/>
                  </a:lnTo>
                  <a:lnTo>
                    <a:pt x="1660347" y="34582"/>
                  </a:lnTo>
                  <a:lnTo>
                    <a:pt x="1703451" y="50952"/>
                  </a:lnTo>
                  <a:lnTo>
                    <a:pt x="1743367" y="73025"/>
                  </a:lnTo>
                  <a:lnTo>
                    <a:pt x="1779600" y="100304"/>
                  </a:lnTo>
                  <a:lnTo>
                    <a:pt x="1811629" y="132283"/>
                  </a:lnTo>
                  <a:lnTo>
                    <a:pt x="1838960" y="168478"/>
                  </a:lnTo>
                  <a:lnTo>
                    <a:pt x="1861096" y="208407"/>
                  </a:lnTo>
                  <a:lnTo>
                    <a:pt x="1877542" y="251561"/>
                  </a:lnTo>
                  <a:lnTo>
                    <a:pt x="1887766" y="297446"/>
                  </a:lnTo>
                  <a:lnTo>
                    <a:pt x="1891284" y="345414"/>
                  </a:lnTo>
                  <a:lnTo>
                    <a:pt x="1891284" y="225285"/>
                  </a:lnTo>
                  <a:lnTo>
                    <a:pt x="1876132" y="188709"/>
                  </a:lnTo>
                  <a:lnTo>
                    <a:pt x="1847811" y="142557"/>
                  </a:lnTo>
                  <a:lnTo>
                    <a:pt x="1812086" y="100799"/>
                  </a:lnTo>
                  <a:lnTo>
                    <a:pt x="1770672" y="65151"/>
                  </a:lnTo>
                  <a:lnTo>
                    <a:pt x="1724685" y="37007"/>
                  </a:lnTo>
                  <a:lnTo>
                    <a:pt x="1685366" y="20891"/>
                  </a:lnTo>
                  <a:lnTo>
                    <a:pt x="1674939" y="16611"/>
                  </a:lnTo>
                  <a:lnTo>
                    <a:pt x="1622209" y="4191"/>
                  </a:lnTo>
                  <a:lnTo>
                    <a:pt x="1567307" y="0"/>
                  </a:lnTo>
                  <a:lnTo>
                    <a:pt x="1513116" y="4191"/>
                  </a:lnTo>
                  <a:lnTo>
                    <a:pt x="1460817" y="16611"/>
                  </a:lnTo>
                  <a:lnTo>
                    <a:pt x="1411287" y="37007"/>
                  </a:lnTo>
                  <a:lnTo>
                    <a:pt x="1365377" y="65151"/>
                  </a:lnTo>
                  <a:lnTo>
                    <a:pt x="1323962" y="100799"/>
                  </a:lnTo>
                  <a:lnTo>
                    <a:pt x="1288249" y="142557"/>
                  </a:lnTo>
                  <a:lnTo>
                    <a:pt x="1259928" y="188709"/>
                  </a:lnTo>
                  <a:lnTo>
                    <a:pt x="1239316" y="238467"/>
                  </a:lnTo>
                  <a:lnTo>
                    <a:pt x="1226718" y="291020"/>
                  </a:lnTo>
                  <a:lnTo>
                    <a:pt x="1222451" y="345414"/>
                  </a:lnTo>
                  <a:lnTo>
                    <a:pt x="1222451" y="345732"/>
                  </a:lnTo>
                  <a:lnTo>
                    <a:pt x="1226718" y="399770"/>
                  </a:lnTo>
                  <a:lnTo>
                    <a:pt x="1239316" y="452056"/>
                  </a:lnTo>
                  <a:lnTo>
                    <a:pt x="1259928" y="501586"/>
                  </a:lnTo>
                  <a:lnTo>
                    <a:pt x="1288249" y="547497"/>
                  </a:lnTo>
                  <a:lnTo>
                    <a:pt x="1323962" y="588911"/>
                  </a:lnTo>
                  <a:lnTo>
                    <a:pt x="1365377" y="624890"/>
                  </a:lnTo>
                  <a:lnTo>
                    <a:pt x="1411287" y="653249"/>
                  </a:lnTo>
                  <a:lnTo>
                    <a:pt x="1460817" y="673760"/>
                  </a:lnTo>
                  <a:lnTo>
                    <a:pt x="1511338" y="685800"/>
                  </a:lnTo>
                  <a:lnTo>
                    <a:pt x="1621917" y="685800"/>
                  </a:lnTo>
                  <a:lnTo>
                    <a:pt x="1687398" y="668820"/>
                  </a:lnTo>
                  <a:lnTo>
                    <a:pt x="1740471" y="644664"/>
                  </a:lnTo>
                  <a:lnTo>
                    <a:pt x="1777911" y="619417"/>
                  </a:lnTo>
                  <a:lnTo>
                    <a:pt x="1812086" y="588911"/>
                  </a:lnTo>
                  <a:lnTo>
                    <a:pt x="1847811" y="547497"/>
                  </a:lnTo>
                  <a:lnTo>
                    <a:pt x="1876132" y="501586"/>
                  </a:lnTo>
                  <a:lnTo>
                    <a:pt x="1896745" y="452056"/>
                  </a:lnTo>
                  <a:lnTo>
                    <a:pt x="1909330" y="399770"/>
                  </a:lnTo>
                  <a:lnTo>
                    <a:pt x="1913585" y="345732"/>
                  </a:lnTo>
                  <a:lnTo>
                    <a:pt x="1913585" y="345414"/>
                  </a:lnTo>
                  <a:close/>
                </a:path>
              </a:pathLst>
            </a:custGeom>
            <a:solidFill>
              <a:srgbClr val="F8FAFB"/>
            </a:solidFill>
          </p:spPr>
          <p:txBody>
            <a:bodyPr wrap="square" lIns="0" tIns="0" rIns="0" bIns="0" rtlCol="0"/>
            <a:lstStyle/>
            <a:p>
              <a:endParaRPr/>
            </a:p>
          </p:txBody>
        </p:sp>
        <p:pic>
          <p:nvPicPr>
            <p:cNvPr id="17" name="object 17"/>
            <p:cNvPicPr/>
            <p:nvPr/>
          </p:nvPicPr>
          <p:blipFill>
            <a:blip r:embed="rId2" cstate="print"/>
            <a:stretch>
              <a:fillRect/>
            </a:stretch>
          </p:blipFill>
          <p:spPr>
            <a:xfrm>
              <a:off x="9030944" y="5781573"/>
              <a:ext cx="257022" cy="272148"/>
            </a:xfrm>
            <a:prstGeom prst="rect">
              <a:avLst/>
            </a:prstGeom>
          </p:spPr>
        </p:pic>
        <p:sp>
          <p:nvSpPr>
            <p:cNvPr id="18" name="object 18"/>
            <p:cNvSpPr/>
            <p:nvPr/>
          </p:nvSpPr>
          <p:spPr>
            <a:xfrm>
              <a:off x="10020959" y="5595112"/>
              <a:ext cx="691515" cy="685800"/>
            </a:xfrm>
            <a:custGeom>
              <a:avLst/>
              <a:gdLst/>
              <a:ahLst/>
              <a:cxnLst/>
              <a:rect l="l" t="t" r="r" b="b"/>
              <a:pathLst>
                <a:path w="691515" h="685800">
                  <a:moveTo>
                    <a:pt x="344855" y="0"/>
                  </a:moveTo>
                  <a:lnTo>
                    <a:pt x="290660" y="4193"/>
                  </a:lnTo>
                  <a:lnTo>
                    <a:pt x="238362" y="16612"/>
                  </a:lnTo>
                  <a:lnTo>
                    <a:pt x="188828" y="37013"/>
                  </a:lnTo>
                  <a:lnTo>
                    <a:pt x="142923" y="65157"/>
                  </a:lnTo>
                  <a:lnTo>
                    <a:pt x="101511" y="100799"/>
                  </a:lnTo>
                  <a:lnTo>
                    <a:pt x="65794" y="142563"/>
                  </a:lnTo>
                  <a:lnTo>
                    <a:pt x="37474" y="188718"/>
                  </a:lnTo>
                  <a:lnTo>
                    <a:pt x="16862" y="238468"/>
                  </a:lnTo>
                  <a:lnTo>
                    <a:pt x="4267" y="291020"/>
                  </a:lnTo>
                  <a:lnTo>
                    <a:pt x="0" y="345579"/>
                  </a:lnTo>
                  <a:lnTo>
                    <a:pt x="4267" y="399773"/>
                  </a:lnTo>
                  <a:lnTo>
                    <a:pt x="16862" y="452068"/>
                  </a:lnTo>
                  <a:lnTo>
                    <a:pt x="37474" y="501598"/>
                  </a:lnTo>
                  <a:lnTo>
                    <a:pt x="65794" y="547500"/>
                  </a:lnTo>
                  <a:lnTo>
                    <a:pt x="101511" y="588911"/>
                  </a:lnTo>
                  <a:lnTo>
                    <a:pt x="142923" y="624901"/>
                  </a:lnTo>
                  <a:lnTo>
                    <a:pt x="188828" y="653255"/>
                  </a:lnTo>
                  <a:lnTo>
                    <a:pt x="238362" y="673765"/>
                  </a:lnTo>
                  <a:lnTo>
                    <a:pt x="288881" y="685799"/>
                  </a:lnTo>
                  <a:lnTo>
                    <a:pt x="399459" y="685799"/>
                  </a:lnTo>
                  <a:lnTo>
                    <a:pt x="435198" y="678822"/>
                  </a:lnTo>
                  <a:lnTo>
                    <a:pt x="464944" y="668820"/>
                  </a:lnTo>
                  <a:lnTo>
                    <a:pt x="344855" y="668820"/>
                  </a:lnTo>
                  <a:lnTo>
                    <a:pt x="297082" y="665315"/>
                  </a:lnTo>
                  <a:lnTo>
                    <a:pt x="251488" y="655135"/>
                  </a:lnTo>
                  <a:lnTo>
                    <a:pt x="208571" y="638779"/>
                  </a:lnTo>
                  <a:lnTo>
                    <a:pt x="168831" y="616748"/>
                  </a:lnTo>
                  <a:lnTo>
                    <a:pt x="132769" y="589540"/>
                  </a:lnTo>
                  <a:lnTo>
                    <a:pt x="100883" y="557655"/>
                  </a:lnTo>
                  <a:lnTo>
                    <a:pt x="73675" y="521594"/>
                  </a:lnTo>
                  <a:lnTo>
                    <a:pt x="51643" y="481856"/>
                  </a:lnTo>
                  <a:lnTo>
                    <a:pt x="35287" y="438941"/>
                  </a:lnTo>
                  <a:lnTo>
                    <a:pt x="25107" y="393349"/>
                  </a:lnTo>
                  <a:lnTo>
                    <a:pt x="21602" y="345579"/>
                  </a:lnTo>
                  <a:lnTo>
                    <a:pt x="25107" y="297449"/>
                  </a:lnTo>
                  <a:lnTo>
                    <a:pt x="35287" y="251562"/>
                  </a:lnTo>
                  <a:lnTo>
                    <a:pt x="51643" y="208411"/>
                  </a:lnTo>
                  <a:lnTo>
                    <a:pt x="73675" y="168490"/>
                  </a:lnTo>
                  <a:lnTo>
                    <a:pt x="100883" y="132290"/>
                  </a:lnTo>
                  <a:lnTo>
                    <a:pt x="132769" y="100307"/>
                  </a:lnTo>
                  <a:lnTo>
                    <a:pt x="168831" y="73033"/>
                  </a:lnTo>
                  <a:lnTo>
                    <a:pt x="208571" y="50961"/>
                  </a:lnTo>
                  <a:lnTo>
                    <a:pt x="251488" y="34584"/>
                  </a:lnTo>
                  <a:lnTo>
                    <a:pt x="297082" y="24396"/>
                  </a:lnTo>
                  <a:lnTo>
                    <a:pt x="344855" y="20891"/>
                  </a:lnTo>
                  <a:lnTo>
                    <a:pt x="462918" y="20891"/>
                  </a:lnTo>
                  <a:lnTo>
                    <a:pt x="452482" y="16612"/>
                  </a:lnTo>
                  <a:lnTo>
                    <a:pt x="399757" y="4193"/>
                  </a:lnTo>
                  <a:lnTo>
                    <a:pt x="344855" y="0"/>
                  </a:lnTo>
                  <a:close/>
                </a:path>
                <a:path w="691515" h="685800">
                  <a:moveTo>
                    <a:pt x="462918" y="20891"/>
                  </a:moveTo>
                  <a:lnTo>
                    <a:pt x="344855" y="20891"/>
                  </a:lnTo>
                  <a:lnTo>
                    <a:pt x="392988" y="24396"/>
                  </a:lnTo>
                  <a:lnTo>
                    <a:pt x="438878" y="34584"/>
                  </a:lnTo>
                  <a:lnTo>
                    <a:pt x="482031" y="50961"/>
                  </a:lnTo>
                  <a:lnTo>
                    <a:pt x="521954" y="73033"/>
                  </a:lnTo>
                  <a:lnTo>
                    <a:pt x="558155" y="100307"/>
                  </a:lnTo>
                  <a:lnTo>
                    <a:pt x="590139" y="132290"/>
                  </a:lnTo>
                  <a:lnTo>
                    <a:pt x="617414" y="168490"/>
                  </a:lnTo>
                  <a:lnTo>
                    <a:pt x="639486" y="208411"/>
                  </a:lnTo>
                  <a:lnTo>
                    <a:pt x="655863" y="251562"/>
                  </a:lnTo>
                  <a:lnTo>
                    <a:pt x="666051" y="297449"/>
                  </a:lnTo>
                  <a:lnTo>
                    <a:pt x="669556" y="345579"/>
                  </a:lnTo>
                  <a:lnTo>
                    <a:pt x="666018" y="393349"/>
                  </a:lnTo>
                  <a:lnTo>
                    <a:pt x="655746" y="438941"/>
                  </a:lnTo>
                  <a:lnTo>
                    <a:pt x="639251" y="481856"/>
                  </a:lnTo>
                  <a:lnTo>
                    <a:pt x="617048" y="521594"/>
                  </a:lnTo>
                  <a:lnTo>
                    <a:pt x="589649" y="557655"/>
                  </a:lnTo>
                  <a:lnTo>
                    <a:pt x="557567" y="589540"/>
                  </a:lnTo>
                  <a:lnTo>
                    <a:pt x="521315" y="616748"/>
                  </a:lnTo>
                  <a:lnTo>
                    <a:pt x="481404" y="638779"/>
                  </a:lnTo>
                  <a:lnTo>
                    <a:pt x="438349" y="655135"/>
                  </a:lnTo>
                  <a:lnTo>
                    <a:pt x="392662" y="665315"/>
                  </a:lnTo>
                  <a:lnTo>
                    <a:pt x="344855" y="668820"/>
                  </a:lnTo>
                  <a:lnTo>
                    <a:pt x="464944" y="668820"/>
                  </a:lnTo>
                  <a:lnTo>
                    <a:pt x="518020" y="644665"/>
                  </a:lnTo>
                  <a:lnTo>
                    <a:pt x="555459" y="619427"/>
                  </a:lnTo>
                  <a:lnTo>
                    <a:pt x="589635" y="588911"/>
                  </a:lnTo>
                  <a:lnTo>
                    <a:pt x="625353" y="547500"/>
                  </a:lnTo>
                  <a:lnTo>
                    <a:pt x="653676" y="501598"/>
                  </a:lnTo>
                  <a:lnTo>
                    <a:pt x="674292" y="452068"/>
                  </a:lnTo>
                  <a:lnTo>
                    <a:pt x="686890" y="399773"/>
                  </a:lnTo>
                  <a:lnTo>
                    <a:pt x="691159" y="345579"/>
                  </a:lnTo>
                  <a:lnTo>
                    <a:pt x="686890" y="291020"/>
                  </a:lnTo>
                  <a:lnTo>
                    <a:pt x="674292" y="238468"/>
                  </a:lnTo>
                  <a:lnTo>
                    <a:pt x="653676" y="188718"/>
                  </a:lnTo>
                  <a:lnTo>
                    <a:pt x="625353" y="142563"/>
                  </a:lnTo>
                  <a:lnTo>
                    <a:pt x="589635" y="100799"/>
                  </a:lnTo>
                  <a:lnTo>
                    <a:pt x="548217" y="65157"/>
                  </a:lnTo>
                  <a:lnTo>
                    <a:pt x="502234" y="37013"/>
                  </a:lnTo>
                  <a:lnTo>
                    <a:pt x="462918" y="20891"/>
                  </a:lnTo>
                  <a:close/>
                </a:path>
              </a:pathLst>
            </a:custGeom>
            <a:solidFill>
              <a:srgbClr val="F8FAFB"/>
            </a:solidFill>
          </p:spPr>
          <p:txBody>
            <a:bodyPr wrap="square" lIns="0" tIns="0" rIns="0" bIns="0" rtlCol="0"/>
            <a:lstStyle/>
            <a:p>
              <a:endParaRPr/>
            </a:p>
          </p:txBody>
        </p:sp>
        <p:pic>
          <p:nvPicPr>
            <p:cNvPr id="19" name="object 19"/>
            <p:cNvPicPr/>
            <p:nvPr/>
          </p:nvPicPr>
          <p:blipFill>
            <a:blip r:embed="rId3" cstate="print"/>
            <a:stretch>
              <a:fillRect/>
            </a:stretch>
          </p:blipFill>
          <p:spPr>
            <a:xfrm>
              <a:off x="10180066" y="5873013"/>
              <a:ext cx="95034" cy="241173"/>
            </a:xfrm>
            <a:prstGeom prst="rect">
              <a:avLst/>
            </a:prstGeom>
          </p:spPr>
        </p:pic>
        <p:pic>
          <p:nvPicPr>
            <p:cNvPr id="20" name="object 20"/>
            <p:cNvPicPr/>
            <p:nvPr/>
          </p:nvPicPr>
          <p:blipFill>
            <a:blip r:embed="rId4" cstate="print"/>
            <a:stretch>
              <a:fillRect/>
            </a:stretch>
          </p:blipFill>
          <p:spPr>
            <a:xfrm>
              <a:off x="10165664" y="5741263"/>
              <a:ext cx="109435" cy="109435"/>
            </a:xfrm>
            <a:prstGeom prst="rect">
              <a:avLst/>
            </a:prstGeom>
          </p:spPr>
        </p:pic>
        <p:sp>
          <p:nvSpPr>
            <p:cNvPr id="21" name="object 21"/>
            <p:cNvSpPr/>
            <p:nvPr/>
          </p:nvSpPr>
          <p:spPr>
            <a:xfrm>
              <a:off x="10324782" y="5873013"/>
              <a:ext cx="255904" cy="241300"/>
            </a:xfrm>
            <a:custGeom>
              <a:avLst/>
              <a:gdLst/>
              <a:ahLst/>
              <a:cxnLst/>
              <a:rect l="l" t="t" r="r" b="b"/>
              <a:pathLst>
                <a:path w="255904" h="241300">
                  <a:moveTo>
                    <a:pt x="141833" y="0"/>
                  </a:moveTo>
                  <a:lnTo>
                    <a:pt x="125891" y="956"/>
                  </a:lnTo>
                  <a:lnTo>
                    <a:pt x="110423" y="3870"/>
                  </a:lnTo>
                  <a:lnTo>
                    <a:pt x="95359" y="8808"/>
                  </a:lnTo>
                  <a:lnTo>
                    <a:pt x="80632" y="15836"/>
                  </a:lnTo>
                  <a:lnTo>
                    <a:pt x="80632" y="5041"/>
                  </a:lnTo>
                  <a:lnTo>
                    <a:pt x="76314" y="0"/>
                  </a:lnTo>
                  <a:lnTo>
                    <a:pt x="11518" y="0"/>
                  </a:lnTo>
                  <a:lnTo>
                    <a:pt x="5765" y="0"/>
                  </a:lnTo>
                  <a:lnTo>
                    <a:pt x="0" y="4318"/>
                  </a:lnTo>
                  <a:lnTo>
                    <a:pt x="0" y="235419"/>
                  </a:lnTo>
                  <a:lnTo>
                    <a:pt x="5029" y="241173"/>
                  </a:lnTo>
                  <a:lnTo>
                    <a:pt x="89992" y="241173"/>
                  </a:lnTo>
                  <a:lnTo>
                    <a:pt x="95745" y="236131"/>
                  </a:lnTo>
                  <a:lnTo>
                    <a:pt x="95745" y="151180"/>
                  </a:lnTo>
                  <a:lnTo>
                    <a:pt x="97084" y="131470"/>
                  </a:lnTo>
                  <a:lnTo>
                    <a:pt x="102138" y="113380"/>
                  </a:lnTo>
                  <a:lnTo>
                    <a:pt x="112456" y="100151"/>
                  </a:lnTo>
                  <a:lnTo>
                    <a:pt x="129590" y="95021"/>
                  </a:lnTo>
                  <a:lnTo>
                    <a:pt x="142226" y="97912"/>
                  </a:lnTo>
                  <a:lnTo>
                    <a:pt x="151282" y="105732"/>
                  </a:lnTo>
                  <a:lnTo>
                    <a:pt x="157233" y="117197"/>
                  </a:lnTo>
                  <a:lnTo>
                    <a:pt x="160553" y="131025"/>
                  </a:lnTo>
                  <a:lnTo>
                    <a:pt x="161264" y="136779"/>
                  </a:lnTo>
                  <a:lnTo>
                    <a:pt x="165582" y="140385"/>
                  </a:lnTo>
                  <a:lnTo>
                    <a:pt x="177101" y="140385"/>
                  </a:lnTo>
                  <a:lnTo>
                    <a:pt x="182143" y="134620"/>
                  </a:lnTo>
                  <a:lnTo>
                    <a:pt x="180708" y="128866"/>
                  </a:lnTo>
                  <a:lnTo>
                    <a:pt x="174520" y="105021"/>
                  </a:lnTo>
                  <a:lnTo>
                    <a:pt x="163609" y="87652"/>
                  </a:lnTo>
                  <a:lnTo>
                    <a:pt x="148109" y="77031"/>
                  </a:lnTo>
                  <a:lnTo>
                    <a:pt x="128155" y="73431"/>
                  </a:lnTo>
                  <a:lnTo>
                    <a:pt x="104721" y="78696"/>
                  </a:lnTo>
                  <a:lnTo>
                    <a:pt x="87563" y="93951"/>
                  </a:lnTo>
                  <a:lnTo>
                    <a:pt x="77020" y="118383"/>
                  </a:lnTo>
                  <a:lnTo>
                    <a:pt x="73431" y="151180"/>
                  </a:lnTo>
                  <a:lnTo>
                    <a:pt x="73431" y="218135"/>
                  </a:lnTo>
                  <a:lnTo>
                    <a:pt x="21590" y="218135"/>
                  </a:lnTo>
                  <a:lnTo>
                    <a:pt x="21590" y="22313"/>
                  </a:lnTo>
                  <a:lnTo>
                    <a:pt x="58318" y="22313"/>
                  </a:lnTo>
                  <a:lnTo>
                    <a:pt x="58318" y="39598"/>
                  </a:lnTo>
                  <a:lnTo>
                    <a:pt x="59029" y="43192"/>
                  </a:lnTo>
                  <a:lnTo>
                    <a:pt x="61912" y="45351"/>
                  </a:lnTo>
                  <a:lnTo>
                    <a:pt x="66230" y="46786"/>
                  </a:lnTo>
                  <a:lnTo>
                    <a:pt x="70548" y="46786"/>
                  </a:lnTo>
                  <a:lnTo>
                    <a:pt x="74879" y="45351"/>
                  </a:lnTo>
                  <a:lnTo>
                    <a:pt x="89683" y="35376"/>
                  </a:lnTo>
                  <a:lnTo>
                    <a:pt x="105837" y="28165"/>
                  </a:lnTo>
                  <a:lnTo>
                    <a:pt x="123069" y="23788"/>
                  </a:lnTo>
                  <a:lnTo>
                    <a:pt x="141109" y="22313"/>
                  </a:lnTo>
                  <a:lnTo>
                    <a:pt x="181821" y="31448"/>
                  </a:lnTo>
                  <a:lnTo>
                    <a:pt x="210318" y="55432"/>
                  </a:lnTo>
                  <a:lnTo>
                    <a:pt x="227070" y="89136"/>
                  </a:lnTo>
                  <a:lnTo>
                    <a:pt x="232549" y="127431"/>
                  </a:lnTo>
                  <a:lnTo>
                    <a:pt x="232549" y="218135"/>
                  </a:lnTo>
                  <a:lnTo>
                    <a:pt x="180708" y="218135"/>
                  </a:lnTo>
                  <a:lnTo>
                    <a:pt x="180708" y="176377"/>
                  </a:lnTo>
                  <a:lnTo>
                    <a:pt x="176390" y="172059"/>
                  </a:lnTo>
                  <a:lnTo>
                    <a:pt x="164871" y="172059"/>
                  </a:lnTo>
                  <a:lnTo>
                    <a:pt x="160553" y="176377"/>
                  </a:lnTo>
                  <a:lnTo>
                    <a:pt x="160553" y="234696"/>
                  </a:lnTo>
                  <a:lnTo>
                    <a:pt x="164871" y="239737"/>
                  </a:lnTo>
                  <a:lnTo>
                    <a:pt x="250545" y="239737"/>
                  </a:lnTo>
                  <a:lnTo>
                    <a:pt x="255587" y="235419"/>
                  </a:lnTo>
                  <a:lnTo>
                    <a:pt x="255587" y="125984"/>
                  </a:lnTo>
                  <a:lnTo>
                    <a:pt x="247328" y="74714"/>
                  </a:lnTo>
                  <a:lnTo>
                    <a:pt x="224085" y="34917"/>
                  </a:lnTo>
                  <a:lnTo>
                    <a:pt x="188154" y="9156"/>
                  </a:lnTo>
                  <a:lnTo>
                    <a:pt x="141833" y="0"/>
                  </a:lnTo>
                  <a:close/>
                </a:path>
              </a:pathLst>
            </a:custGeom>
            <a:solidFill>
              <a:srgbClr val="F8FAFB"/>
            </a:solidFill>
          </p:spPr>
          <p:txBody>
            <a:bodyPr wrap="square" lIns="0" tIns="0" rIns="0" bIns="0" rtlCol="0"/>
            <a:lstStyle/>
            <a:p>
              <a:endParaRPr/>
            </a:p>
          </p:txBody>
        </p:sp>
      </p:grpSp>
      <p:sp>
        <p:nvSpPr>
          <p:cNvPr id="22" name="object 22"/>
          <p:cNvSpPr txBox="1">
            <a:spLocks noGrp="1"/>
          </p:cNvSpPr>
          <p:nvPr>
            <p:ph type="title"/>
          </p:nvPr>
        </p:nvSpPr>
        <p:spPr>
          <a:xfrm>
            <a:off x="6037110" y="1368259"/>
            <a:ext cx="7761440" cy="2228815"/>
          </a:xfrm>
          <a:prstGeom prst="rect">
            <a:avLst/>
          </a:prstGeom>
        </p:spPr>
        <p:txBody>
          <a:bodyPr vert="horz" wrap="square" lIns="0" tIns="12700" rIns="0" bIns="0" rtlCol="0">
            <a:spAutoFit/>
          </a:bodyPr>
          <a:lstStyle/>
          <a:p>
            <a:pPr marL="12700">
              <a:lnSpc>
                <a:spcPct val="100000"/>
              </a:lnSpc>
              <a:spcBef>
                <a:spcPts val="100"/>
              </a:spcBef>
            </a:pPr>
            <a:r>
              <a:rPr sz="14400" spc="985" dirty="0"/>
              <a:t>Thanks!</a:t>
            </a:r>
            <a:endParaRPr sz="14400" dirty="0"/>
          </a:p>
        </p:txBody>
      </p:sp>
      <p:sp>
        <p:nvSpPr>
          <p:cNvPr id="23" name="object 23"/>
          <p:cNvSpPr txBox="1"/>
          <p:nvPr/>
        </p:nvSpPr>
        <p:spPr>
          <a:xfrm>
            <a:off x="7188414" y="3724031"/>
            <a:ext cx="3913504" cy="1437005"/>
          </a:xfrm>
          <a:prstGeom prst="rect">
            <a:avLst/>
          </a:prstGeom>
        </p:spPr>
        <p:txBody>
          <a:bodyPr vert="horz" wrap="square" lIns="0" tIns="15875" rIns="0" bIns="0" rtlCol="0">
            <a:spAutoFit/>
          </a:bodyPr>
          <a:lstStyle/>
          <a:p>
            <a:pPr algn="ctr">
              <a:lnSpc>
                <a:spcPct val="100000"/>
              </a:lnSpc>
              <a:spcBef>
                <a:spcPts val="125"/>
              </a:spcBef>
            </a:pPr>
            <a:r>
              <a:rPr sz="2300" b="1" spc="135" dirty="0">
                <a:solidFill>
                  <a:srgbClr val="262425"/>
                </a:solidFill>
                <a:latin typeface="Trebuchet MS"/>
                <a:cs typeface="Trebuchet MS"/>
              </a:rPr>
              <a:t>Do</a:t>
            </a:r>
            <a:r>
              <a:rPr sz="2300" b="1" spc="-160" dirty="0">
                <a:solidFill>
                  <a:srgbClr val="262425"/>
                </a:solidFill>
                <a:latin typeface="Trebuchet MS"/>
                <a:cs typeface="Trebuchet MS"/>
              </a:rPr>
              <a:t> </a:t>
            </a:r>
            <a:r>
              <a:rPr sz="2300" b="1" spc="50" dirty="0">
                <a:solidFill>
                  <a:srgbClr val="262425"/>
                </a:solidFill>
                <a:latin typeface="Trebuchet MS"/>
                <a:cs typeface="Trebuchet MS"/>
              </a:rPr>
              <a:t>you</a:t>
            </a:r>
            <a:r>
              <a:rPr sz="2300" b="1" spc="-80" dirty="0">
                <a:solidFill>
                  <a:srgbClr val="262425"/>
                </a:solidFill>
                <a:latin typeface="Trebuchet MS"/>
                <a:cs typeface="Trebuchet MS"/>
              </a:rPr>
              <a:t> </a:t>
            </a:r>
            <a:r>
              <a:rPr sz="2300" b="1" dirty="0">
                <a:solidFill>
                  <a:srgbClr val="262425"/>
                </a:solidFill>
                <a:latin typeface="Trebuchet MS"/>
                <a:cs typeface="Trebuchet MS"/>
              </a:rPr>
              <a:t>have</a:t>
            </a:r>
            <a:r>
              <a:rPr sz="2300" b="1" spc="-85" dirty="0">
                <a:solidFill>
                  <a:srgbClr val="262425"/>
                </a:solidFill>
                <a:latin typeface="Trebuchet MS"/>
                <a:cs typeface="Trebuchet MS"/>
              </a:rPr>
              <a:t> </a:t>
            </a:r>
            <a:r>
              <a:rPr sz="2300" b="1" spc="50" dirty="0">
                <a:solidFill>
                  <a:srgbClr val="262425"/>
                </a:solidFill>
                <a:latin typeface="Trebuchet MS"/>
                <a:cs typeface="Trebuchet MS"/>
              </a:rPr>
              <a:t>any</a:t>
            </a:r>
            <a:r>
              <a:rPr sz="2300" b="1" spc="-150" dirty="0">
                <a:solidFill>
                  <a:srgbClr val="262425"/>
                </a:solidFill>
                <a:latin typeface="Trebuchet MS"/>
                <a:cs typeface="Trebuchet MS"/>
              </a:rPr>
              <a:t> </a:t>
            </a:r>
            <a:r>
              <a:rPr sz="2300" b="1" spc="60" dirty="0">
                <a:solidFill>
                  <a:srgbClr val="262425"/>
                </a:solidFill>
                <a:latin typeface="Trebuchet MS"/>
                <a:cs typeface="Trebuchet MS"/>
              </a:rPr>
              <a:t>questions?</a:t>
            </a:r>
            <a:endParaRPr sz="2300">
              <a:latin typeface="Trebuchet MS"/>
              <a:cs typeface="Trebuchet MS"/>
            </a:endParaRPr>
          </a:p>
          <a:p>
            <a:pPr algn="ctr">
              <a:lnSpc>
                <a:spcPct val="100000"/>
              </a:lnSpc>
              <a:spcBef>
                <a:spcPts val="15"/>
              </a:spcBef>
            </a:pPr>
            <a:r>
              <a:rPr sz="2300" spc="-10" dirty="0">
                <a:solidFill>
                  <a:srgbClr val="262425"/>
                </a:solidFill>
                <a:latin typeface="DejaVu Sans Condensed"/>
                <a:cs typeface="DejaVu Sans Condensed"/>
                <a:hlinkClick r:id="rId5"/>
              </a:rPr>
              <a:t>youremail@freepik.com</a:t>
            </a:r>
            <a:endParaRPr sz="2300">
              <a:latin typeface="DejaVu Sans Condensed"/>
              <a:cs typeface="DejaVu Sans Condensed"/>
            </a:endParaRPr>
          </a:p>
          <a:p>
            <a:pPr algn="ctr">
              <a:lnSpc>
                <a:spcPct val="100000"/>
              </a:lnSpc>
              <a:spcBef>
                <a:spcPts val="15"/>
              </a:spcBef>
            </a:pPr>
            <a:r>
              <a:rPr sz="2300" spc="-320" dirty="0">
                <a:solidFill>
                  <a:srgbClr val="262425"/>
                </a:solidFill>
                <a:latin typeface="DejaVu Sans Condensed"/>
                <a:cs typeface="DejaVu Sans Condensed"/>
              </a:rPr>
              <a:t>+34</a:t>
            </a:r>
            <a:r>
              <a:rPr sz="2300" spc="-65" dirty="0">
                <a:solidFill>
                  <a:srgbClr val="262425"/>
                </a:solidFill>
                <a:latin typeface="DejaVu Sans Condensed"/>
                <a:cs typeface="DejaVu Sans Condensed"/>
              </a:rPr>
              <a:t> </a:t>
            </a:r>
            <a:r>
              <a:rPr sz="2300" dirty="0">
                <a:solidFill>
                  <a:srgbClr val="262425"/>
                </a:solidFill>
                <a:latin typeface="DejaVu Sans Condensed"/>
                <a:cs typeface="DejaVu Sans Condensed"/>
              </a:rPr>
              <a:t>654</a:t>
            </a:r>
            <a:r>
              <a:rPr sz="2300" spc="-55" dirty="0">
                <a:solidFill>
                  <a:srgbClr val="262425"/>
                </a:solidFill>
                <a:latin typeface="DejaVu Sans Condensed"/>
                <a:cs typeface="DejaVu Sans Condensed"/>
              </a:rPr>
              <a:t> </a:t>
            </a:r>
            <a:r>
              <a:rPr sz="2300" spc="-180" dirty="0">
                <a:solidFill>
                  <a:srgbClr val="262425"/>
                </a:solidFill>
                <a:latin typeface="DejaVu Sans Condensed"/>
                <a:cs typeface="DejaVu Sans Condensed"/>
              </a:rPr>
              <a:t>321</a:t>
            </a:r>
            <a:r>
              <a:rPr sz="2300" spc="-50" dirty="0">
                <a:solidFill>
                  <a:srgbClr val="262425"/>
                </a:solidFill>
                <a:latin typeface="DejaVu Sans Condensed"/>
                <a:cs typeface="DejaVu Sans Condensed"/>
              </a:rPr>
              <a:t> </a:t>
            </a:r>
            <a:r>
              <a:rPr sz="2300" spc="-25" dirty="0">
                <a:solidFill>
                  <a:srgbClr val="262425"/>
                </a:solidFill>
                <a:latin typeface="DejaVu Sans Condensed"/>
                <a:cs typeface="DejaVu Sans Condensed"/>
              </a:rPr>
              <a:t>432</a:t>
            </a:r>
            <a:endParaRPr sz="2300">
              <a:latin typeface="DejaVu Sans Condensed"/>
              <a:cs typeface="DejaVu Sans Condensed"/>
            </a:endParaRPr>
          </a:p>
          <a:p>
            <a:pPr algn="ctr">
              <a:lnSpc>
                <a:spcPct val="100000"/>
              </a:lnSpc>
              <a:spcBef>
                <a:spcPts val="15"/>
              </a:spcBef>
            </a:pPr>
            <a:r>
              <a:rPr sz="2300" spc="-10" dirty="0">
                <a:solidFill>
                  <a:srgbClr val="262425"/>
                </a:solidFill>
                <a:latin typeface="DejaVu Sans Condensed"/>
                <a:cs typeface="DejaVu Sans Condensed"/>
              </a:rPr>
              <a:t>yourwebsite.com</a:t>
            </a:r>
            <a:endParaRPr sz="2300">
              <a:latin typeface="DejaVu Sans Condensed"/>
              <a:cs typeface="DejaVu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C75DE55-77DE-D4EE-D3AA-4218C2C9C327}"/>
              </a:ext>
            </a:extLst>
          </p:cNvPr>
          <p:cNvPicPr>
            <a:picLocks noChangeAspect="1"/>
          </p:cNvPicPr>
          <p:nvPr/>
        </p:nvPicPr>
        <p:blipFill>
          <a:blip r:embed="rId2"/>
          <a:stretch>
            <a:fillRect/>
          </a:stretch>
        </p:blipFill>
        <p:spPr>
          <a:xfrm>
            <a:off x="11817350" y="0"/>
            <a:ext cx="6483350" cy="10299700"/>
          </a:xfrm>
          <a:prstGeom prst="rect">
            <a:avLst/>
          </a:prstGeom>
        </p:spPr>
      </p:pic>
      <p:sp>
        <p:nvSpPr>
          <p:cNvPr id="3" name="Rectangle 2">
            <a:extLst>
              <a:ext uri="{FF2B5EF4-FFF2-40B4-BE49-F238E27FC236}">
                <a16:creationId xmlns:a16="http://schemas.microsoft.com/office/drawing/2014/main" id="{2D5C6DF6-3EF9-7885-049E-7F74A18A8D9D}"/>
              </a:ext>
            </a:extLst>
          </p:cNvPr>
          <p:cNvSpPr/>
          <p:nvPr/>
        </p:nvSpPr>
        <p:spPr>
          <a:xfrm>
            <a:off x="311150" y="273050"/>
            <a:ext cx="11277600" cy="228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nSpc>
                <a:spcPts val="6561"/>
              </a:lnSpc>
              <a:buNone/>
            </a:pPr>
            <a:r>
              <a:rPr lang="en-US" sz="6000" b="1" kern="0" spc="-157" dirty="0">
                <a:solidFill>
                  <a:schemeClr val="tx1"/>
                </a:solidFill>
                <a:latin typeface="Arial Black" panose="020B0A04020102020204" pitchFamily="34" charset="0"/>
                <a:ea typeface="Cambria" panose="02040503050406030204" pitchFamily="18" charset="0"/>
                <a:cs typeface="Courier New" panose="02070309020205020404" pitchFamily="49" charset="0"/>
              </a:rPr>
              <a:t>Introduction to Fraud Detection and Prevention</a:t>
            </a:r>
            <a:endParaRPr lang="en-US" sz="6000" dirty="0">
              <a:solidFill>
                <a:schemeClr val="tx1"/>
              </a:solidFill>
              <a:latin typeface="Arial Black" panose="020B0A04020102020204" pitchFamily="34" charset="0"/>
              <a:ea typeface="Cambria" panose="02040503050406030204" pitchFamily="18" charset="0"/>
              <a:cs typeface="Courier New" panose="02070309020205020404" pitchFamily="49" charset="0"/>
            </a:endParaRPr>
          </a:p>
        </p:txBody>
      </p:sp>
      <p:sp>
        <p:nvSpPr>
          <p:cNvPr id="4" name="object 7">
            <a:extLst>
              <a:ext uri="{FF2B5EF4-FFF2-40B4-BE49-F238E27FC236}">
                <a16:creationId xmlns:a16="http://schemas.microsoft.com/office/drawing/2014/main" id="{A0426225-DFD6-D986-FDF6-009C72013AFE}"/>
              </a:ext>
            </a:extLst>
          </p:cNvPr>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5" name="TextBox 4">
            <a:extLst>
              <a:ext uri="{FF2B5EF4-FFF2-40B4-BE49-F238E27FC236}">
                <a16:creationId xmlns:a16="http://schemas.microsoft.com/office/drawing/2014/main" id="{5B24F75B-BF75-EDBD-D12A-C5514F8DFC57}"/>
              </a:ext>
            </a:extLst>
          </p:cNvPr>
          <p:cNvSpPr txBox="1"/>
          <p:nvPr/>
        </p:nvSpPr>
        <p:spPr>
          <a:xfrm rot="10800000" flipH="1" flipV="1">
            <a:off x="311150" y="2855456"/>
            <a:ext cx="10820400" cy="7171194"/>
          </a:xfrm>
          <a:prstGeom prst="rect">
            <a:avLst/>
          </a:prstGeom>
          <a:noFill/>
        </p:spPr>
        <p:txBody>
          <a:bodyPr wrap="square" rtlCol="0">
            <a:spAutoFit/>
          </a:bodyPr>
          <a:lstStyle/>
          <a:p>
            <a:r>
              <a:rPr lang="en-US" sz="2000" dirty="0">
                <a:latin typeface="Aptos" panose="020B0004020202020204" pitchFamily="34" charset="0"/>
              </a:rPr>
              <a:t>In today's digital age, spam emails have become a pervasive nuisance. These unsolicited and irrelevant messages bombard users' inboxes, negatively impacting:</a:t>
            </a:r>
          </a:p>
          <a:p>
            <a:endParaRPr lang="en-US" sz="2000" dirty="0">
              <a:latin typeface="Aptos" panose="020B0004020202020204" pitchFamily="34" charset="0"/>
            </a:endParaRPr>
          </a:p>
          <a:p>
            <a:r>
              <a:rPr lang="en-US" sz="2000" b="1" u="sng" dirty="0">
                <a:latin typeface="Aptos" panose="020B0004020202020204" pitchFamily="34" charset="0"/>
              </a:rPr>
              <a:t>Productivity: </a:t>
            </a:r>
            <a:r>
              <a:rPr lang="en-US" sz="2000" dirty="0">
                <a:latin typeface="Aptos" panose="020B0004020202020204" pitchFamily="34" charset="0"/>
              </a:rPr>
              <a:t>Time wasted sorting through and deleting spam emails can significantly hinder workflow efficiency.</a:t>
            </a:r>
          </a:p>
          <a:p>
            <a:r>
              <a:rPr lang="en-US" sz="2000" b="1" u="sng" dirty="0">
                <a:latin typeface="Aptos" panose="020B0004020202020204" pitchFamily="34" charset="0"/>
              </a:rPr>
              <a:t> Security</a:t>
            </a:r>
            <a:r>
              <a:rPr lang="en-US" sz="2000" dirty="0">
                <a:latin typeface="Aptos" panose="020B0004020202020204" pitchFamily="34" charset="0"/>
              </a:rPr>
              <a:t>: Phishing attempts disguised as legitimate emails can trick users into revealing sensitive information or clicking malicious links leading to malware infection.</a:t>
            </a:r>
          </a:p>
          <a:p>
            <a:r>
              <a:rPr lang="en-US" sz="2000" b="1" u="sng" dirty="0">
                <a:latin typeface="Aptos" panose="020B0004020202020204" pitchFamily="34" charset="0"/>
              </a:rPr>
              <a:t>User Experience</a:t>
            </a:r>
            <a:r>
              <a:rPr lang="en-US" sz="2000" dirty="0">
                <a:latin typeface="Aptos" panose="020B0004020202020204" pitchFamily="34" charset="0"/>
              </a:rPr>
              <a:t>: The constant influx of irrelevant emails can be frustrating and disrupt workflow, leading to a negative user experience.</a:t>
            </a:r>
          </a:p>
          <a:p>
            <a:endParaRPr lang="en-US" sz="2000" dirty="0">
              <a:latin typeface="Aptos" panose="020B0004020202020204" pitchFamily="34" charset="0"/>
            </a:endParaRPr>
          </a:p>
          <a:p>
            <a:r>
              <a:rPr lang="en-US" sz="2000" dirty="0">
                <a:latin typeface="Aptos" panose="020B0004020202020204" pitchFamily="34" charset="0"/>
              </a:rPr>
              <a:t>Traditional spam filters rely on static rules like blacklists of known spam sender addresses and keyword matching. However, these filters have limitations:</a:t>
            </a:r>
          </a:p>
          <a:p>
            <a:endParaRPr lang="en-US" sz="2000" dirty="0">
              <a:latin typeface="Aptos" panose="020B0004020202020204" pitchFamily="34" charset="0"/>
            </a:endParaRPr>
          </a:p>
          <a:p>
            <a:r>
              <a:rPr lang="en-US" sz="2000" b="1" dirty="0">
                <a:latin typeface="Aptos" panose="020B0004020202020204" pitchFamily="34" charset="0"/>
              </a:rPr>
              <a:t>Easily Bypassed</a:t>
            </a:r>
            <a:r>
              <a:rPr lang="en-US" sz="2000" dirty="0">
                <a:latin typeface="Aptos" panose="020B0004020202020204" pitchFamily="34" charset="0"/>
              </a:rPr>
              <a:t>: Spammers can continuously change sender addresses and adapt content to bypass keyword filters.</a:t>
            </a:r>
          </a:p>
          <a:p>
            <a:r>
              <a:rPr lang="en-US" sz="2000" b="1" dirty="0">
                <a:latin typeface="Aptos" panose="020B0004020202020204" pitchFamily="34" charset="0"/>
              </a:rPr>
              <a:t>False Positives/Negatives</a:t>
            </a:r>
            <a:r>
              <a:rPr lang="en-US" sz="2000" dirty="0">
                <a:latin typeface="Aptos" panose="020B0004020202020204" pitchFamily="34" charset="0"/>
              </a:rPr>
              <a:t>: Legitimate emails might be flagged due to keyword overlap, while cleverly crafted spam emails might slip through.</a:t>
            </a:r>
          </a:p>
          <a:p>
            <a:endParaRPr lang="en-US" sz="2000" dirty="0">
              <a:latin typeface="Aptos" panose="020B0004020202020204" pitchFamily="34" charset="0"/>
            </a:endParaRPr>
          </a:p>
          <a:p>
            <a:r>
              <a:rPr lang="en-US" sz="2400" b="1" dirty="0">
                <a:latin typeface="Aptos" panose="020B0004020202020204" pitchFamily="34" charset="0"/>
              </a:rPr>
              <a:t>Natural Language Processing (NLP) to the Rescue</a:t>
            </a:r>
            <a:endParaRPr lang="en-US" sz="2000" b="1" dirty="0">
              <a:latin typeface="Aptos" panose="020B0004020202020204" pitchFamily="34" charset="0"/>
            </a:endParaRPr>
          </a:p>
          <a:p>
            <a:r>
              <a:rPr lang="en-US" sz="2000" dirty="0">
                <a:latin typeface="Aptos" panose="020B0004020202020204" pitchFamily="34" charset="0"/>
              </a:rPr>
              <a:t>NLP offers a powerful approach to analyze email content for more effective spam detection. NLP techniques can extract valuable insights from text data, allowing the system to understand the context and intent behind the email.</a:t>
            </a:r>
          </a:p>
        </p:txBody>
      </p:sp>
    </p:spTree>
    <p:extLst>
      <p:ext uri="{BB962C8B-B14F-4D97-AF65-F5344CB8AC3E}">
        <p14:creationId xmlns:p14="http://schemas.microsoft.com/office/powerpoint/2010/main" val="544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3" name="object 3"/>
          <p:cNvSpPr txBox="1"/>
          <p:nvPr/>
        </p:nvSpPr>
        <p:spPr>
          <a:xfrm>
            <a:off x="158750" y="1731016"/>
            <a:ext cx="18116550" cy="8595623"/>
          </a:xfrm>
          <a:prstGeom prst="rect">
            <a:avLst/>
          </a:prstGeom>
        </p:spPr>
        <p:txBody>
          <a:bodyPr vert="horz" wrap="square" lIns="0" tIns="13335" rIns="0" bIns="0" rtlCol="0">
            <a:spAutoFit/>
          </a:bodyPr>
          <a:lstStyle/>
          <a:p>
            <a:pPr marL="12700" marR="5080">
              <a:lnSpc>
                <a:spcPct val="100600"/>
              </a:lnSpc>
              <a:spcBef>
                <a:spcPts val="105"/>
              </a:spcBef>
              <a:tabLst>
                <a:tab pos="4154804" algn="l"/>
              </a:tabLst>
            </a:pPr>
            <a:r>
              <a:rPr lang="en-US" sz="2600" spc="-85" dirty="0">
                <a:solidFill>
                  <a:schemeClr val="tx2"/>
                </a:solidFill>
                <a:latin typeface="DejaVu Sans"/>
                <a:cs typeface="DejaVu Sans"/>
              </a:rPr>
              <a:t>The ever-increasing volume of spam emails poses a significant challenge for users and email service providers. Traditional spam filters based on blacklists and keyword matching are becoming increasingly ineffective due to spammers' ability to continuously adapt their tactics. This leads to:</a:t>
            </a:r>
          </a:p>
          <a:p>
            <a:pPr marL="12700" marR="5080">
              <a:lnSpc>
                <a:spcPct val="100600"/>
              </a:lnSpc>
              <a:spcBef>
                <a:spcPts val="105"/>
              </a:spcBef>
              <a:tabLst>
                <a:tab pos="4154804" algn="l"/>
              </a:tabLst>
            </a:pPr>
            <a:endParaRPr lang="en-US" sz="2600" spc="-85" dirty="0">
              <a:solidFill>
                <a:schemeClr val="tx2"/>
              </a:solidFill>
              <a:latin typeface="DejaVu Sans"/>
              <a:cs typeface="DejaVu Sans"/>
            </a:endParaRPr>
          </a:p>
          <a:p>
            <a:pPr marL="12700" marR="5080">
              <a:lnSpc>
                <a:spcPct val="100600"/>
              </a:lnSpc>
              <a:spcBef>
                <a:spcPts val="105"/>
              </a:spcBef>
              <a:tabLst>
                <a:tab pos="4154804" algn="l"/>
              </a:tabLst>
            </a:pPr>
            <a:r>
              <a:rPr lang="en-US" sz="2600" b="1" spc="-85" dirty="0">
                <a:solidFill>
                  <a:schemeClr val="tx2"/>
                </a:solidFill>
                <a:latin typeface="DejaVu Sans"/>
                <a:cs typeface="DejaVu Sans"/>
              </a:rPr>
              <a:t>Reduced User Productivity</a:t>
            </a:r>
            <a:r>
              <a:rPr lang="en-US" sz="2600" spc="-85" dirty="0">
                <a:solidFill>
                  <a:schemeClr val="tx2"/>
                </a:solidFill>
                <a:latin typeface="DejaVu Sans"/>
                <a:cs typeface="DejaVu Sans"/>
              </a:rPr>
              <a:t>: Users waste time sorting through and deleting spam, hindering their workflow efficiency.</a:t>
            </a:r>
          </a:p>
          <a:p>
            <a:pPr marL="12700" marR="5080">
              <a:lnSpc>
                <a:spcPct val="100600"/>
              </a:lnSpc>
              <a:spcBef>
                <a:spcPts val="105"/>
              </a:spcBef>
              <a:tabLst>
                <a:tab pos="4154804" algn="l"/>
              </a:tabLst>
            </a:pPr>
            <a:r>
              <a:rPr lang="en-US" sz="2600" b="1" spc="-85" dirty="0">
                <a:solidFill>
                  <a:schemeClr val="tx2"/>
                </a:solidFill>
                <a:latin typeface="DejaVu Sans"/>
                <a:cs typeface="DejaVu Sans"/>
              </a:rPr>
              <a:t>Security Risks</a:t>
            </a:r>
            <a:r>
              <a:rPr lang="en-US" sz="2600" spc="-85" dirty="0">
                <a:solidFill>
                  <a:schemeClr val="tx2"/>
                </a:solidFill>
                <a:latin typeface="DejaVu Sans"/>
                <a:cs typeface="DejaVu Sans"/>
              </a:rPr>
              <a:t>: Phishing attempts disguised as legitimate emails can trick users into revealing sensitive information or clicking malicious links, potentially compromising their security.</a:t>
            </a:r>
          </a:p>
          <a:p>
            <a:pPr marL="12700" marR="5080">
              <a:lnSpc>
                <a:spcPct val="100600"/>
              </a:lnSpc>
              <a:spcBef>
                <a:spcPts val="105"/>
              </a:spcBef>
              <a:tabLst>
                <a:tab pos="4154804" algn="l"/>
              </a:tabLst>
            </a:pPr>
            <a:r>
              <a:rPr lang="en-US" sz="2600" b="1" spc="-85" dirty="0">
                <a:solidFill>
                  <a:schemeClr val="tx2"/>
                </a:solidFill>
                <a:latin typeface="DejaVu Sans"/>
                <a:cs typeface="DejaVu Sans"/>
              </a:rPr>
              <a:t>Negative User Experience</a:t>
            </a:r>
            <a:r>
              <a:rPr lang="en-US" sz="2600" spc="-85" dirty="0">
                <a:solidFill>
                  <a:schemeClr val="tx2"/>
                </a:solidFill>
                <a:latin typeface="DejaVu Sans"/>
                <a:cs typeface="DejaVu Sans"/>
              </a:rPr>
              <a:t>: The constant influx of irrelevant emails disrupts workflow and creates a frustrating user experience.</a:t>
            </a:r>
          </a:p>
          <a:p>
            <a:pPr marL="12700" marR="5080">
              <a:lnSpc>
                <a:spcPct val="100600"/>
              </a:lnSpc>
              <a:spcBef>
                <a:spcPts val="105"/>
              </a:spcBef>
              <a:tabLst>
                <a:tab pos="4154804" algn="l"/>
              </a:tabLst>
            </a:pPr>
            <a:endParaRPr lang="en-US" sz="2600" spc="-85" dirty="0">
              <a:solidFill>
                <a:schemeClr val="tx2"/>
              </a:solidFill>
              <a:latin typeface="DejaVu Sans"/>
              <a:cs typeface="DejaVu Sans"/>
            </a:endParaRPr>
          </a:p>
          <a:p>
            <a:pPr marL="12700" marR="5080">
              <a:lnSpc>
                <a:spcPct val="100600"/>
              </a:lnSpc>
              <a:spcBef>
                <a:spcPts val="105"/>
              </a:spcBef>
              <a:tabLst>
                <a:tab pos="4154804" algn="l"/>
              </a:tabLst>
            </a:pPr>
            <a:r>
              <a:rPr lang="en-US" sz="2600" spc="-85" dirty="0">
                <a:solidFill>
                  <a:schemeClr val="tx2"/>
                </a:solidFill>
                <a:latin typeface="DejaVu Sans"/>
                <a:cs typeface="DejaVu Sans"/>
              </a:rPr>
              <a:t>Therefore, we need a more sophisticated and robust spam detection system that can address these limitations. This project aims to develop a system that utilizes Natural Language Processing (NLP) techniques and a Convolutional Neural Network (CNN) to achieve the following objectives:</a:t>
            </a:r>
          </a:p>
          <a:p>
            <a:pPr marL="12700" marR="5080">
              <a:lnSpc>
                <a:spcPct val="100600"/>
              </a:lnSpc>
              <a:spcBef>
                <a:spcPts val="105"/>
              </a:spcBef>
              <a:tabLst>
                <a:tab pos="4154804" algn="l"/>
              </a:tabLst>
            </a:pPr>
            <a:endParaRPr lang="en-US" sz="2600" spc="-85" dirty="0">
              <a:solidFill>
                <a:schemeClr val="tx2"/>
              </a:solidFill>
              <a:latin typeface="DejaVu Sans"/>
              <a:cs typeface="DejaVu Sans"/>
            </a:endParaRPr>
          </a:p>
          <a:p>
            <a:pPr marL="12700" marR="5080">
              <a:lnSpc>
                <a:spcPct val="100600"/>
              </a:lnSpc>
              <a:spcBef>
                <a:spcPts val="105"/>
              </a:spcBef>
              <a:tabLst>
                <a:tab pos="4154804" algn="l"/>
              </a:tabLst>
            </a:pPr>
            <a:r>
              <a:rPr lang="en-US" sz="2600" b="1" u="sng" spc="-85" dirty="0">
                <a:solidFill>
                  <a:schemeClr val="tx2"/>
                </a:solidFill>
                <a:latin typeface="DejaVu Sans"/>
                <a:cs typeface="DejaVu Sans"/>
              </a:rPr>
              <a:t>Enhanced Spam Detection Accuracy</a:t>
            </a:r>
            <a:r>
              <a:rPr lang="en-US" sz="2600" spc="-85" dirty="0">
                <a:solidFill>
                  <a:schemeClr val="tx2"/>
                </a:solidFill>
                <a:latin typeface="DejaVu Sans"/>
                <a:cs typeface="DejaVu Sans"/>
              </a:rPr>
              <a:t>: Significantly improve the accuracy of spam detection compared to traditional filters by leveraging the power of NLP and CNN for deeper content analysis.</a:t>
            </a:r>
          </a:p>
          <a:p>
            <a:pPr marL="12700" marR="5080">
              <a:lnSpc>
                <a:spcPct val="100600"/>
              </a:lnSpc>
              <a:spcBef>
                <a:spcPts val="105"/>
              </a:spcBef>
              <a:tabLst>
                <a:tab pos="4154804" algn="l"/>
              </a:tabLst>
            </a:pPr>
            <a:r>
              <a:rPr lang="en-US" sz="2600" b="1" u="sng" spc="-85" dirty="0">
                <a:solidFill>
                  <a:schemeClr val="tx2"/>
                </a:solidFill>
                <a:latin typeface="DejaVu Sans"/>
                <a:cs typeface="DejaVu Sans"/>
              </a:rPr>
              <a:t>Automated Spam Detection</a:t>
            </a:r>
            <a:r>
              <a:rPr lang="en-US" sz="2600" spc="-85" dirty="0">
                <a:solidFill>
                  <a:schemeClr val="tx2"/>
                </a:solidFill>
                <a:latin typeface="DejaVu Sans"/>
                <a:cs typeface="DejaVu Sans"/>
              </a:rPr>
              <a:t>: Automate the spam detection process, eliminating the need for manual intervention and ensuring consistent filtering.</a:t>
            </a:r>
          </a:p>
          <a:p>
            <a:pPr marL="12700" marR="5080">
              <a:lnSpc>
                <a:spcPct val="100600"/>
              </a:lnSpc>
              <a:spcBef>
                <a:spcPts val="105"/>
              </a:spcBef>
              <a:tabLst>
                <a:tab pos="4154804" algn="l"/>
              </a:tabLst>
            </a:pPr>
            <a:r>
              <a:rPr lang="en-US" sz="2600" b="1" u="sng" spc="-85" dirty="0">
                <a:solidFill>
                  <a:schemeClr val="tx2"/>
                </a:solidFill>
                <a:latin typeface="DejaVu Sans"/>
                <a:cs typeface="DejaVu Sans"/>
              </a:rPr>
              <a:t>Improved User Experience</a:t>
            </a:r>
            <a:r>
              <a:rPr lang="en-US" sz="2600" spc="-85" dirty="0">
                <a:solidFill>
                  <a:schemeClr val="tx2"/>
                </a:solidFill>
                <a:latin typeface="DejaVu Sans"/>
                <a:cs typeface="DejaVu Sans"/>
              </a:rPr>
              <a:t>: Streamline email management by efficiently filtering out spam, allowing users to focus on legitimate emails and increase their productivity</a:t>
            </a:r>
            <a:r>
              <a:rPr lang="en-US" sz="2400" spc="-85" dirty="0">
                <a:solidFill>
                  <a:srgbClr val="262425"/>
                </a:solidFill>
                <a:latin typeface="DejaVu Sans"/>
                <a:cs typeface="DejaVu Sans"/>
              </a:rPr>
              <a:t>.</a:t>
            </a:r>
          </a:p>
        </p:txBody>
      </p:sp>
      <p:sp>
        <p:nvSpPr>
          <p:cNvPr id="4" name="object 4"/>
          <p:cNvSpPr txBox="1">
            <a:spLocks noGrp="1"/>
          </p:cNvSpPr>
          <p:nvPr>
            <p:ph type="title"/>
          </p:nvPr>
        </p:nvSpPr>
        <p:spPr>
          <a:xfrm>
            <a:off x="553834" y="747243"/>
            <a:ext cx="8066938" cy="846386"/>
          </a:xfrm>
          <a:prstGeom prst="rect">
            <a:avLst/>
          </a:prstGeom>
        </p:spPr>
        <p:txBody>
          <a:bodyPr vert="horz" wrap="square" lIns="0" tIns="15240" rIns="0" bIns="0" rtlCol="0">
            <a:spAutoFit/>
          </a:bodyPr>
          <a:lstStyle/>
          <a:p>
            <a:pPr marL="12700">
              <a:lnSpc>
                <a:spcPct val="100000"/>
              </a:lnSpc>
              <a:spcBef>
                <a:spcPts val="120"/>
              </a:spcBef>
            </a:pPr>
            <a:r>
              <a:rPr lang="en-IN" sz="5400" spc="320" dirty="0">
                <a:solidFill>
                  <a:schemeClr val="tx1"/>
                </a:solidFill>
                <a:latin typeface="Segoe UI Black" panose="020B0A02040204020203" pitchFamily="34" charset="0"/>
                <a:ea typeface="Segoe UI Black" panose="020B0A02040204020203" pitchFamily="34" charset="0"/>
              </a:rPr>
              <a:t>PROPOSED PROBLEM</a:t>
            </a:r>
            <a:endParaRPr sz="5400" dirty="0">
              <a:solidFill>
                <a:schemeClr val="tx1"/>
              </a:solidFill>
              <a:latin typeface="Segoe UI Black" panose="020B0A02040204020203" pitchFamily="34" charset="0"/>
              <a:ea typeface="Segoe UI Black" panose="020B0A02040204020203" pitchFamily="34" charset="0"/>
            </a:endParaRPr>
          </a:p>
        </p:txBody>
      </p:sp>
      <p:sp>
        <p:nvSpPr>
          <p:cNvPr id="6" name="object 6"/>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7" name="object 7"/>
          <p:cNvSpPr/>
          <p:nvPr/>
        </p:nvSpPr>
        <p:spPr>
          <a:xfrm>
            <a:off x="-12700" y="9755380"/>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grpSp>
        <p:nvGrpSpPr>
          <p:cNvPr id="5" name="object 5"/>
          <p:cNvGrpSpPr/>
          <p:nvPr/>
        </p:nvGrpSpPr>
        <p:grpSpPr>
          <a:xfrm>
            <a:off x="14857730" y="8615248"/>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50"/>
                  </a:lnTo>
                  <a:lnTo>
                    <a:pt x="9129" y="1532849"/>
                  </a:lnTo>
                  <a:lnTo>
                    <a:pt x="20648" y="1444292"/>
                  </a:lnTo>
                  <a:lnTo>
                    <a:pt x="37209" y="1356453"/>
                  </a:lnTo>
                  <a:lnTo>
                    <a:pt x="58087" y="1269334"/>
                  </a:lnTo>
                  <a:lnTo>
                    <a:pt x="83284" y="1182935"/>
                  </a:lnTo>
                  <a:lnTo>
                    <a:pt x="113523" y="1098698"/>
                  </a:lnTo>
                  <a:lnTo>
                    <a:pt x="148092" y="1015899"/>
                  </a:lnTo>
                  <a:lnTo>
                    <a:pt x="186243" y="934540"/>
                  </a:lnTo>
                  <a:lnTo>
                    <a:pt x="229449" y="856063"/>
                  </a:lnTo>
                  <a:lnTo>
                    <a:pt x="276248" y="779744"/>
                  </a:lnTo>
                  <a:lnTo>
                    <a:pt x="326642" y="705584"/>
                  </a:lnTo>
                  <a:lnTo>
                    <a:pt x="381366" y="634305"/>
                  </a:lnTo>
                  <a:lnTo>
                    <a:pt x="439684" y="566628"/>
                  </a:lnTo>
                  <a:lnTo>
                    <a:pt x="501597" y="501827"/>
                  </a:lnTo>
                  <a:lnTo>
                    <a:pt x="566405" y="439902"/>
                  </a:lnTo>
                  <a:lnTo>
                    <a:pt x="634083" y="381584"/>
                  </a:lnTo>
                  <a:lnTo>
                    <a:pt x="705356" y="326872"/>
                  </a:lnTo>
                  <a:lnTo>
                    <a:pt x="779511" y="276466"/>
                  </a:lnTo>
                  <a:lnTo>
                    <a:pt x="855838" y="229666"/>
                  </a:lnTo>
                  <a:lnTo>
                    <a:pt x="934324" y="186474"/>
                  </a:lnTo>
                  <a:lnTo>
                    <a:pt x="1015667" y="148310"/>
                  </a:lnTo>
                  <a:lnTo>
                    <a:pt x="1098471" y="113753"/>
                  </a:lnTo>
                  <a:lnTo>
                    <a:pt x="1182710" y="83515"/>
                  </a:lnTo>
                  <a:lnTo>
                    <a:pt x="1269109" y="58318"/>
                  </a:lnTo>
                  <a:lnTo>
                    <a:pt x="1356231" y="37439"/>
                  </a:lnTo>
                  <a:lnTo>
                    <a:pt x="1444064" y="20878"/>
                  </a:lnTo>
                  <a:lnTo>
                    <a:pt x="1532621" y="9359"/>
                  </a:lnTo>
                  <a:lnTo>
                    <a:pt x="1622626" y="2146"/>
                  </a:lnTo>
                  <a:lnTo>
                    <a:pt x="1711907" y="0"/>
                  </a:lnTo>
                  <a:lnTo>
                    <a:pt x="1801188" y="2146"/>
                  </a:lnTo>
                  <a:lnTo>
                    <a:pt x="1891180" y="9359"/>
                  </a:lnTo>
                  <a:lnTo>
                    <a:pt x="1979737" y="20878"/>
                  </a:lnTo>
                  <a:lnTo>
                    <a:pt x="2067583" y="37439"/>
                  </a:lnTo>
                  <a:lnTo>
                    <a:pt x="2154692" y="58318"/>
                  </a:lnTo>
                  <a:lnTo>
                    <a:pt x="2241103" y="83515"/>
                  </a:lnTo>
                  <a:lnTo>
                    <a:pt x="2325329" y="113753"/>
                  </a:lnTo>
                  <a:lnTo>
                    <a:pt x="2408133" y="148310"/>
                  </a:lnTo>
                  <a:lnTo>
                    <a:pt x="2489490" y="186474"/>
                  </a:lnTo>
                  <a:lnTo>
                    <a:pt x="2567963" y="229666"/>
                  </a:lnTo>
                  <a:lnTo>
                    <a:pt x="2644290" y="276466"/>
                  </a:lnTo>
                  <a:lnTo>
                    <a:pt x="2718445" y="326872"/>
                  </a:lnTo>
                  <a:lnTo>
                    <a:pt x="2789730" y="381584"/>
                  </a:lnTo>
                  <a:lnTo>
                    <a:pt x="2857409" y="439902"/>
                  </a:lnTo>
                  <a:lnTo>
                    <a:pt x="2922204" y="501827"/>
                  </a:lnTo>
                  <a:lnTo>
                    <a:pt x="2984129" y="566628"/>
                  </a:lnTo>
                  <a:lnTo>
                    <a:pt x="3042448" y="634305"/>
                  </a:lnTo>
                  <a:lnTo>
                    <a:pt x="3097159" y="705584"/>
                  </a:lnTo>
                  <a:lnTo>
                    <a:pt x="3147565" y="779744"/>
                  </a:lnTo>
                  <a:lnTo>
                    <a:pt x="3194365" y="856063"/>
                  </a:lnTo>
                  <a:lnTo>
                    <a:pt x="3237558" y="934540"/>
                  </a:lnTo>
                  <a:lnTo>
                    <a:pt x="3275721" y="1015899"/>
                  </a:lnTo>
                  <a:lnTo>
                    <a:pt x="3310278" y="1098698"/>
                  </a:lnTo>
                  <a:lnTo>
                    <a:pt x="3340517" y="1182935"/>
                  </a:lnTo>
                  <a:lnTo>
                    <a:pt x="3365713" y="1269334"/>
                  </a:lnTo>
                  <a:lnTo>
                    <a:pt x="3386592" y="1356453"/>
                  </a:lnTo>
                  <a:lnTo>
                    <a:pt x="3403153" y="1444292"/>
                  </a:lnTo>
                  <a:lnTo>
                    <a:pt x="3414672" y="1532849"/>
                  </a:lnTo>
                  <a:lnTo>
                    <a:pt x="3421885" y="1622850"/>
                  </a:lnTo>
                  <a:lnTo>
                    <a:pt x="3423814" y="1702598"/>
                  </a:lnTo>
                </a:path>
              </a:pathLst>
            </a:custGeom>
            <a:ln w="18719">
              <a:solidFill>
                <a:srgbClr val="262425"/>
              </a:solidFill>
            </a:ln>
          </p:spPr>
          <p:txBody>
            <a:bodyPr wrap="square" lIns="0" tIns="0" rIns="0" bIns="0" rtlCol="0"/>
            <a:lstStyle/>
            <a:p>
              <a:endParaRPr dirty="0"/>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82"/>
                  </a:lnTo>
                  <a:lnTo>
                    <a:pt x="857985" y="23759"/>
                  </a:lnTo>
                  <a:lnTo>
                    <a:pt x="802549" y="36722"/>
                  </a:lnTo>
                  <a:lnTo>
                    <a:pt x="748549" y="53281"/>
                  </a:lnTo>
                  <a:lnTo>
                    <a:pt x="695272" y="71998"/>
                  </a:lnTo>
                  <a:lnTo>
                    <a:pt x="642707" y="93598"/>
                  </a:lnTo>
                  <a:lnTo>
                    <a:pt x="591590" y="118080"/>
                  </a:lnTo>
                  <a:lnTo>
                    <a:pt x="541907" y="145440"/>
                  </a:lnTo>
                  <a:lnTo>
                    <a:pt x="492949" y="174957"/>
                  </a:lnTo>
                  <a:lnTo>
                    <a:pt x="446149" y="206639"/>
                  </a:lnTo>
                  <a:lnTo>
                    <a:pt x="401509" y="241195"/>
                  </a:lnTo>
                  <a:lnTo>
                    <a:pt x="358316" y="278636"/>
                  </a:lnTo>
                  <a:lnTo>
                    <a:pt x="317282" y="317515"/>
                  </a:lnTo>
                  <a:lnTo>
                    <a:pt x="278395" y="358557"/>
                  </a:lnTo>
                  <a:lnTo>
                    <a:pt x="240955" y="401756"/>
                  </a:lnTo>
                  <a:lnTo>
                    <a:pt x="206399" y="446396"/>
                  </a:lnTo>
                  <a:lnTo>
                    <a:pt x="174725" y="493191"/>
                  </a:lnTo>
                  <a:lnTo>
                    <a:pt x="145197" y="541432"/>
                  </a:lnTo>
                  <a:lnTo>
                    <a:pt x="117842" y="591830"/>
                  </a:lnTo>
                  <a:lnTo>
                    <a:pt x="93356" y="642952"/>
                  </a:lnTo>
                  <a:lnTo>
                    <a:pt x="71766" y="695509"/>
                  </a:lnTo>
                  <a:lnTo>
                    <a:pt x="53033" y="748789"/>
                  </a:lnTo>
                  <a:lnTo>
                    <a:pt x="36473" y="802789"/>
                  </a:lnTo>
                  <a:lnTo>
                    <a:pt x="23519" y="858227"/>
                  </a:lnTo>
                  <a:lnTo>
                    <a:pt x="13435" y="914385"/>
                  </a:lnTo>
                  <a:lnTo>
                    <a:pt x="5523" y="970548"/>
                  </a:lnTo>
                  <a:lnTo>
                    <a:pt x="1205" y="1026706"/>
                  </a:lnTo>
                  <a:lnTo>
                    <a:pt x="0" y="1074053"/>
                  </a:lnTo>
                  <a:lnTo>
                    <a:pt x="2166682" y="1074053"/>
                  </a:lnTo>
                  <a:lnTo>
                    <a:pt x="2165488" y="1026706"/>
                  </a:lnTo>
                  <a:lnTo>
                    <a:pt x="2161170" y="970548"/>
                  </a:lnTo>
                  <a:lnTo>
                    <a:pt x="2153245" y="914385"/>
                  </a:lnTo>
                  <a:lnTo>
                    <a:pt x="2143174" y="858227"/>
                  </a:lnTo>
                  <a:lnTo>
                    <a:pt x="2130207" y="802789"/>
                  </a:lnTo>
                  <a:lnTo>
                    <a:pt x="2113646" y="748789"/>
                  </a:lnTo>
                  <a:lnTo>
                    <a:pt x="2094927" y="695509"/>
                  </a:lnTo>
                  <a:lnTo>
                    <a:pt x="2073324" y="642952"/>
                  </a:lnTo>
                  <a:lnTo>
                    <a:pt x="2048851" y="591830"/>
                  </a:lnTo>
                  <a:lnTo>
                    <a:pt x="2021483" y="542151"/>
                  </a:lnTo>
                  <a:lnTo>
                    <a:pt x="1991968" y="493191"/>
                  </a:lnTo>
                  <a:lnTo>
                    <a:pt x="1960294" y="446396"/>
                  </a:lnTo>
                  <a:lnTo>
                    <a:pt x="1925737" y="401756"/>
                  </a:lnTo>
                  <a:lnTo>
                    <a:pt x="1888285" y="358557"/>
                  </a:lnTo>
                  <a:lnTo>
                    <a:pt x="1849410" y="317515"/>
                  </a:lnTo>
                  <a:lnTo>
                    <a:pt x="1808377" y="278636"/>
                  </a:lnTo>
                  <a:lnTo>
                    <a:pt x="1765171" y="241195"/>
                  </a:lnTo>
                  <a:lnTo>
                    <a:pt x="1720531" y="206639"/>
                  </a:lnTo>
                  <a:lnTo>
                    <a:pt x="1673731" y="174957"/>
                  </a:lnTo>
                  <a:lnTo>
                    <a:pt x="1625497" y="145440"/>
                  </a:lnTo>
                  <a:lnTo>
                    <a:pt x="1575103" y="118080"/>
                  </a:lnTo>
                  <a:lnTo>
                    <a:pt x="1523973" y="93598"/>
                  </a:lnTo>
                  <a:lnTo>
                    <a:pt x="1471420" y="71998"/>
                  </a:lnTo>
                  <a:lnTo>
                    <a:pt x="1418144" y="53281"/>
                  </a:lnTo>
                  <a:lnTo>
                    <a:pt x="1364143" y="36722"/>
                  </a:lnTo>
                  <a:lnTo>
                    <a:pt x="1308695" y="23759"/>
                  </a:lnTo>
                  <a:lnTo>
                    <a:pt x="1252548" y="13682"/>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dirty="0"/>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6"/>
                  </a:lnTo>
                  <a:lnTo>
                    <a:pt x="5523" y="970548"/>
                  </a:lnTo>
                  <a:lnTo>
                    <a:pt x="13435" y="914385"/>
                  </a:lnTo>
                  <a:lnTo>
                    <a:pt x="23519" y="858227"/>
                  </a:lnTo>
                  <a:lnTo>
                    <a:pt x="36473" y="802789"/>
                  </a:lnTo>
                  <a:lnTo>
                    <a:pt x="53033" y="748789"/>
                  </a:lnTo>
                  <a:lnTo>
                    <a:pt x="71766" y="695509"/>
                  </a:lnTo>
                  <a:lnTo>
                    <a:pt x="93356" y="642952"/>
                  </a:lnTo>
                  <a:lnTo>
                    <a:pt x="117842" y="591830"/>
                  </a:lnTo>
                  <a:lnTo>
                    <a:pt x="145197" y="541432"/>
                  </a:lnTo>
                  <a:lnTo>
                    <a:pt x="174725" y="493191"/>
                  </a:lnTo>
                  <a:lnTo>
                    <a:pt x="206399" y="446396"/>
                  </a:lnTo>
                  <a:lnTo>
                    <a:pt x="240955" y="401756"/>
                  </a:lnTo>
                  <a:lnTo>
                    <a:pt x="278395" y="358557"/>
                  </a:lnTo>
                  <a:lnTo>
                    <a:pt x="317282" y="317515"/>
                  </a:lnTo>
                  <a:lnTo>
                    <a:pt x="358316" y="278636"/>
                  </a:lnTo>
                  <a:lnTo>
                    <a:pt x="401509" y="241195"/>
                  </a:lnTo>
                  <a:lnTo>
                    <a:pt x="446149" y="206639"/>
                  </a:lnTo>
                  <a:lnTo>
                    <a:pt x="492949" y="174957"/>
                  </a:lnTo>
                  <a:lnTo>
                    <a:pt x="541907" y="145440"/>
                  </a:lnTo>
                  <a:lnTo>
                    <a:pt x="591590" y="118080"/>
                  </a:lnTo>
                  <a:lnTo>
                    <a:pt x="642707" y="93598"/>
                  </a:lnTo>
                  <a:lnTo>
                    <a:pt x="695272" y="71998"/>
                  </a:lnTo>
                  <a:lnTo>
                    <a:pt x="748549" y="53281"/>
                  </a:lnTo>
                  <a:lnTo>
                    <a:pt x="802549" y="36722"/>
                  </a:lnTo>
                  <a:lnTo>
                    <a:pt x="857985" y="23759"/>
                  </a:lnTo>
                  <a:lnTo>
                    <a:pt x="914144" y="13682"/>
                  </a:lnTo>
                  <a:lnTo>
                    <a:pt x="970304" y="5760"/>
                  </a:lnTo>
                  <a:lnTo>
                    <a:pt x="1026463" y="1438"/>
                  </a:lnTo>
                  <a:lnTo>
                    <a:pt x="1083346" y="0"/>
                  </a:lnTo>
                  <a:lnTo>
                    <a:pt x="1140217" y="1438"/>
                  </a:lnTo>
                  <a:lnTo>
                    <a:pt x="1196376" y="5760"/>
                  </a:lnTo>
                  <a:lnTo>
                    <a:pt x="1252548" y="13682"/>
                  </a:lnTo>
                  <a:lnTo>
                    <a:pt x="1308695" y="23759"/>
                  </a:lnTo>
                  <a:lnTo>
                    <a:pt x="1364143" y="36722"/>
                  </a:lnTo>
                  <a:lnTo>
                    <a:pt x="1418144" y="53281"/>
                  </a:lnTo>
                  <a:lnTo>
                    <a:pt x="1471420" y="71998"/>
                  </a:lnTo>
                  <a:lnTo>
                    <a:pt x="1523973" y="93598"/>
                  </a:lnTo>
                  <a:lnTo>
                    <a:pt x="1575103" y="118080"/>
                  </a:lnTo>
                  <a:lnTo>
                    <a:pt x="1625497" y="145440"/>
                  </a:lnTo>
                  <a:lnTo>
                    <a:pt x="1673731" y="174957"/>
                  </a:lnTo>
                  <a:lnTo>
                    <a:pt x="1720531" y="206639"/>
                  </a:lnTo>
                  <a:lnTo>
                    <a:pt x="1765171" y="241195"/>
                  </a:lnTo>
                  <a:lnTo>
                    <a:pt x="1808376" y="278636"/>
                  </a:lnTo>
                  <a:lnTo>
                    <a:pt x="1849410" y="317515"/>
                  </a:lnTo>
                  <a:lnTo>
                    <a:pt x="1888285" y="358557"/>
                  </a:lnTo>
                  <a:lnTo>
                    <a:pt x="1925737" y="401756"/>
                  </a:lnTo>
                  <a:lnTo>
                    <a:pt x="1960294" y="446396"/>
                  </a:lnTo>
                  <a:lnTo>
                    <a:pt x="1991968" y="493191"/>
                  </a:lnTo>
                  <a:lnTo>
                    <a:pt x="2021482" y="542151"/>
                  </a:lnTo>
                  <a:lnTo>
                    <a:pt x="2048851" y="591830"/>
                  </a:lnTo>
                  <a:lnTo>
                    <a:pt x="2073324" y="642952"/>
                  </a:lnTo>
                  <a:lnTo>
                    <a:pt x="2094927" y="695509"/>
                  </a:lnTo>
                  <a:lnTo>
                    <a:pt x="2113646" y="748789"/>
                  </a:lnTo>
                  <a:lnTo>
                    <a:pt x="2130207" y="802789"/>
                  </a:lnTo>
                  <a:lnTo>
                    <a:pt x="2143174" y="858227"/>
                  </a:lnTo>
                  <a:lnTo>
                    <a:pt x="2153245" y="914385"/>
                  </a:lnTo>
                  <a:lnTo>
                    <a:pt x="2161170" y="970548"/>
                  </a:lnTo>
                  <a:lnTo>
                    <a:pt x="2165488" y="1026706"/>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6"/>
                  </a:lnTo>
                  <a:lnTo>
                    <a:pt x="5523" y="970548"/>
                  </a:lnTo>
                  <a:lnTo>
                    <a:pt x="13435" y="914385"/>
                  </a:lnTo>
                  <a:lnTo>
                    <a:pt x="23519" y="858227"/>
                  </a:lnTo>
                  <a:lnTo>
                    <a:pt x="36473" y="802789"/>
                  </a:lnTo>
                  <a:lnTo>
                    <a:pt x="53033" y="748789"/>
                  </a:lnTo>
                  <a:lnTo>
                    <a:pt x="71766" y="695509"/>
                  </a:lnTo>
                  <a:lnTo>
                    <a:pt x="93356" y="642952"/>
                  </a:lnTo>
                  <a:lnTo>
                    <a:pt x="117842" y="591830"/>
                  </a:lnTo>
                  <a:lnTo>
                    <a:pt x="145197" y="541432"/>
                  </a:lnTo>
                  <a:lnTo>
                    <a:pt x="174725" y="493191"/>
                  </a:lnTo>
                  <a:lnTo>
                    <a:pt x="206399" y="446396"/>
                  </a:lnTo>
                  <a:lnTo>
                    <a:pt x="240955" y="401756"/>
                  </a:lnTo>
                  <a:lnTo>
                    <a:pt x="278395" y="358557"/>
                  </a:lnTo>
                  <a:lnTo>
                    <a:pt x="317282" y="317515"/>
                  </a:lnTo>
                  <a:lnTo>
                    <a:pt x="358316" y="278636"/>
                  </a:lnTo>
                  <a:lnTo>
                    <a:pt x="401509" y="241195"/>
                  </a:lnTo>
                  <a:lnTo>
                    <a:pt x="446149" y="206639"/>
                  </a:lnTo>
                  <a:lnTo>
                    <a:pt x="492949" y="174957"/>
                  </a:lnTo>
                  <a:lnTo>
                    <a:pt x="541907" y="145440"/>
                  </a:lnTo>
                  <a:lnTo>
                    <a:pt x="591590" y="118080"/>
                  </a:lnTo>
                  <a:lnTo>
                    <a:pt x="642707" y="93598"/>
                  </a:lnTo>
                  <a:lnTo>
                    <a:pt x="695272" y="71998"/>
                  </a:lnTo>
                  <a:lnTo>
                    <a:pt x="748549" y="53281"/>
                  </a:lnTo>
                  <a:lnTo>
                    <a:pt x="802549" y="36722"/>
                  </a:lnTo>
                  <a:lnTo>
                    <a:pt x="857985" y="23759"/>
                  </a:lnTo>
                  <a:lnTo>
                    <a:pt x="914144" y="13682"/>
                  </a:lnTo>
                  <a:lnTo>
                    <a:pt x="970304" y="5760"/>
                  </a:lnTo>
                  <a:lnTo>
                    <a:pt x="1026463" y="1438"/>
                  </a:lnTo>
                  <a:lnTo>
                    <a:pt x="1083346" y="0"/>
                  </a:lnTo>
                  <a:lnTo>
                    <a:pt x="1140217" y="1438"/>
                  </a:lnTo>
                  <a:lnTo>
                    <a:pt x="1196376" y="5760"/>
                  </a:lnTo>
                  <a:lnTo>
                    <a:pt x="1252548" y="13682"/>
                  </a:lnTo>
                  <a:lnTo>
                    <a:pt x="1308695" y="23759"/>
                  </a:lnTo>
                  <a:lnTo>
                    <a:pt x="1364143" y="36722"/>
                  </a:lnTo>
                  <a:lnTo>
                    <a:pt x="1418144" y="53281"/>
                  </a:lnTo>
                  <a:lnTo>
                    <a:pt x="1471420" y="71998"/>
                  </a:lnTo>
                  <a:lnTo>
                    <a:pt x="1523973" y="93598"/>
                  </a:lnTo>
                  <a:lnTo>
                    <a:pt x="1575103" y="118080"/>
                  </a:lnTo>
                  <a:lnTo>
                    <a:pt x="1625497" y="145440"/>
                  </a:lnTo>
                  <a:lnTo>
                    <a:pt x="1673731" y="174957"/>
                  </a:lnTo>
                  <a:lnTo>
                    <a:pt x="1720531" y="206639"/>
                  </a:lnTo>
                  <a:lnTo>
                    <a:pt x="1765171" y="241195"/>
                  </a:lnTo>
                  <a:lnTo>
                    <a:pt x="1808376" y="278636"/>
                  </a:lnTo>
                  <a:lnTo>
                    <a:pt x="1849410" y="317515"/>
                  </a:lnTo>
                  <a:lnTo>
                    <a:pt x="1888285" y="358557"/>
                  </a:lnTo>
                  <a:lnTo>
                    <a:pt x="1925737" y="401756"/>
                  </a:lnTo>
                  <a:lnTo>
                    <a:pt x="1960294" y="446396"/>
                  </a:lnTo>
                  <a:lnTo>
                    <a:pt x="1991968" y="493191"/>
                  </a:lnTo>
                  <a:lnTo>
                    <a:pt x="2021482" y="542151"/>
                  </a:lnTo>
                  <a:lnTo>
                    <a:pt x="2048851" y="591830"/>
                  </a:lnTo>
                  <a:lnTo>
                    <a:pt x="2073324" y="642952"/>
                  </a:lnTo>
                  <a:lnTo>
                    <a:pt x="2094927" y="695509"/>
                  </a:lnTo>
                  <a:lnTo>
                    <a:pt x="2113646" y="748789"/>
                  </a:lnTo>
                  <a:lnTo>
                    <a:pt x="2130207" y="802789"/>
                  </a:lnTo>
                  <a:lnTo>
                    <a:pt x="2143174" y="858227"/>
                  </a:lnTo>
                  <a:lnTo>
                    <a:pt x="2153245" y="914385"/>
                  </a:lnTo>
                  <a:lnTo>
                    <a:pt x="2161170" y="970548"/>
                  </a:lnTo>
                  <a:lnTo>
                    <a:pt x="2165488" y="1026706"/>
                  </a:lnTo>
                  <a:lnTo>
                    <a:pt x="2166682" y="1074053"/>
                  </a:lnTo>
                </a:path>
              </a:pathLst>
            </a:custGeom>
            <a:ln w="18719">
              <a:solidFill>
                <a:srgbClr val="4A86E8"/>
              </a:solidFill>
            </a:ln>
          </p:spPr>
          <p:txBody>
            <a:bodyPr wrap="square" lIns="0" tIns="0" rIns="0" bIns="0" rtlCol="0"/>
            <a:lstStyle/>
            <a:p>
              <a:endParaRPr/>
            </a:p>
          </p:txBody>
        </p:sp>
      </p:grpSp>
      <p:sp>
        <p:nvSpPr>
          <p:cNvPr id="13" name="object 13"/>
          <p:cNvSpPr txBox="1"/>
          <p:nvPr/>
        </p:nvSpPr>
        <p:spPr>
          <a:xfrm>
            <a:off x="311150" y="2001188"/>
            <a:ext cx="17602200" cy="7474803"/>
          </a:xfrm>
          <a:prstGeom prst="rect">
            <a:avLst/>
          </a:prstGeom>
        </p:spPr>
        <p:txBody>
          <a:bodyPr vert="horz" wrap="square" lIns="0" tIns="27305" rIns="0" bIns="0" rtlCol="0">
            <a:spAutoFit/>
          </a:bodyPr>
          <a:lstStyle/>
          <a:p>
            <a:pPr marL="12700" marR="62865">
              <a:lnSpc>
                <a:spcPts val="2850"/>
              </a:lnSpc>
              <a:spcBef>
                <a:spcPts val="215"/>
              </a:spcBef>
            </a:pPr>
            <a:r>
              <a:rPr lang="en-US" sz="2800" b="1" spc="-114" dirty="0">
                <a:solidFill>
                  <a:srgbClr val="262425"/>
                </a:solidFill>
                <a:latin typeface="DejaVu Sans"/>
                <a:cs typeface="DejaVu Sans"/>
              </a:rPr>
              <a:t>1. Data Acquisition and Preprocessing:</a:t>
            </a:r>
          </a:p>
          <a:p>
            <a:pPr marL="12700" marR="62865">
              <a:lnSpc>
                <a:spcPts val="2850"/>
              </a:lnSpc>
              <a:spcBef>
                <a:spcPts val="215"/>
              </a:spcBef>
            </a:pPr>
            <a:endParaRPr lang="en-US" sz="2400" spc="-114" dirty="0">
              <a:solidFill>
                <a:srgbClr val="262425"/>
              </a:solidFill>
              <a:latin typeface="DejaVu Sans"/>
              <a:cs typeface="DejaVu Sans"/>
            </a:endParaRP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We will utilize publicly available datasets like the Spam Assassin Public Corpus or UCI Spam base Dataset. These datasets contain labeled email messages categorized as spam or non-spam (ham).</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Alternatively, consider collecting your own data with user consent, ensuring anonymity and ethical data handling practices. This can potentially capture more relevant spam patterns specific to your environment.</a:t>
            </a:r>
          </a:p>
          <a:p>
            <a:pPr marL="12700" marR="62865">
              <a:lnSpc>
                <a:spcPts val="2850"/>
              </a:lnSpc>
              <a:spcBef>
                <a:spcPts val="215"/>
              </a:spcBef>
            </a:pPr>
            <a:endParaRPr lang="en-US" sz="2400" spc="-114" dirty="0">
              <a:solidFill>
                <a:srgbClr val="262425"/>
              </a:solidFill>
              <a:latin typeface="DejaVu Sans"/>
              <a:cs typeface="DejaVu Sans"/>
            </a:endParaRPr>
          </a:p>
          <a:p>
            <a:pPr marL="12700" marR="62865">
              <a:lnSpc>
                <a:spcPts val="2850"/>
              </a:lnSpc>
              <a:spcBef>
                <a:spcPts val="215"/>
              </a:spcBef>
            </a:pPr>
            <a:r>
              <a:rPr lang="en-US" sz="2400" b="1" spc="-114" dirty="0">
                <a:solidFill>
                  <a:srgbClr val="262425"/>
                </a:solidFill>
                <a:latin typeface="DejaVu Sans"/>
                <a:cs typeface="DejaVu Sans"/>
              </a:rPr>
              <a:t>Data Preprocessing Steps:</a:t>
            </a:r>
          </a:p>
          <a:p>
            <a:pPr marL="12700" marR="62865">
              <a:lnSpc>
                <a:spcPts val="2850"/>
              </a:lnSpc>
              <a:spcBef>
                <a:spcPts val="215"/>
              </a:spcBef>
            </a:pPr>
            <a:endParaRPr lang="en-US" sz="2400" spc="-114" dirty="0">
              <a:solidFill>
                <a:srgbClr val="262425"/>
              </a:solidFill>
              <a:latin typeface="DejaVu Sans"/>
              <a:cs typeface="DejaVu Sans"/>
            </a:endParaRP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 Load the dataset using libraries like pandas.</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 Extract the email text from the designated column.</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Clean the text using NLP techniques:</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Lowercase conversion</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Removal of leading/trailing whitespaces</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Removal of special characters (except spaces)</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Tokenization (splitting text into words/phrases)</a:t>
            </a:r>
          </a:p>
          <a:p>
            <a:pPr marL="355600" marR="62865" indent="-342900">
              <a:lnSpc>
                <a:spcPts val="2850"/>
              </a:lnSpc>
              <a:spcBef>
                <a:spcPts val="215"/>
              </a:spcBef>
              <a:buFont typeface="Wingdings" panose="05000000000000000000" pitchFamily="2" charset="2"/>
              <a:buChar char="Ø"/>
            </a:pPr>
            <a:r>
              <a:rPr lang="en-US" sz="2400" spc="-114" dirty="0">
                <a:solidFill>
                  <a:srgbClr val="262425"/>
                </a:solidFill>
                <a:latin typeface="DejaVu Sans"/>
                <a:cs typeface="DejaVu Sans"/>
              </a:rPr>
              <a:t>Removal of stop words (common words like "the", "a", "an")</a:t>
            </a:r>
          </a:p>
          <a:p>
            <a:pPr marL="12700" marR="62865">
              <a:lnSpc>
                <a:spcPts val="2850"/>
              </a:lnSpc>
              <a:spcBef>
                <a:spcPts val="215"/>
              </a:spcBef>
            </a:pPr>
            <a:r>
              <a:rPr lang="en-US" sz="2400" b="1" u="sng" spc="-114" dirty="0">
                <a:solidFill>
                  <a:srgbClr val="262425"/>
                </a:solidFill>
                <a:latin typeface="DejaVu Sans"/>
                <a:cs typeface="DejaVu Sans"/>
              </a:rPr>
              <a:t>Optional:</a:t>
            </a:r>
            <a:r>
              <a:rPr lang="en-US" sz="2400" spc="-114" dirty="0">
                <a:solidFill>
                  <a:srgbClr val="262425"/>
                </a:solidFill>
                <a:latin typeface="DejaVu Sans"/>
                <a:cs typeface="DejaVu Sans"/>
              </a:rPr>
              <a:t> </a:t>
            </a:r>
            <a:r>
              <a:rPr lang="en-US" sz="2400" b="1" spc="-114" dirty="0">
                <a:solidFill>
                  <a:srgbClr val="262425"/>
                </a:solidFill>
                <a:latin typeface="DejaVu Sans"/>
                <a:cs typeface="DejaVu Sans"/>
              </a:rPr>
              <a:t>Stemming/lemmatization (reducing words to their root form) </a:t>
            </a:r>
          </a:p>
          <a:p>
            <a:pPr marL="12700" marR="62865">
              <a:lnSpc>
                <a:spcPts val="2850"/>
              </a:lnSpc>
              <a:spcBef>
                <a:spcPts val="215"/>
              </a:spcBef>
            </a:pPr>
            <a:r>
              <a:rPr lang="en-US" sz="2400" b="1" spc="-114" dirty="0">
                <a:solidFill>
                  <a:srgbClr val="262425"/>
                </a:solidFill>
                <a:latin typeface="DejaVu Sans"/>
                <a:cs typeface="DejaVu Sans"/>
              </a:rPr>
              <a:t>Split the data into features (text) and labels (spam/not spam) based on the designated columns.</a:t>
            </a:r>
          </a:p>
        </p:txBody>
      </p:sp>
      <p:sp>
        <p:nvSpPr>
          <p:cNvPr id="14" name="object 14"/>
          <p:cNvSpPr txBox="1">
            <a:spLocks noGrp="1"/>
          </p:cNvSpPr>
          <p:nvPr>
            <p:ph type="title"/>
          </p:nvPr>
        </p:nvSpPr>
        <p:spPr>
          <a:xfrm>
            <a:off x="1776071" y="631582"/>
            <a:ext cx="6484620" cy="1369606"/>
          </a:xfrm>
          <a:prstGeom prst="rect">
            <a:avLst/>
          </a:prstGeom>
        </p:spPr>
        <p:txBody>
          <a:bodyPr vert="horz" wrap="square" lIns="0" tIns="15240" rIns="0" bIns="0" rtlCol="0">
            <a:spAutoFit/>
          </a:bodyPr>
          <a:lstStyle/>
          <a:p>
            <a:pPr marL="12700">
              <a:lnSpc>
                <a:spcPct val="100000"/>
              </a:lnSpc>
              <a:spcBef>
                <a:spcPts val="120"/>
              </a:spcBef>
            </a:pPr>
            <a:r>
              <a:rPr lang="en-IN" sz="4400" b="1" u="sng" spc="225" dirty="0">
                <a:solidFill>
                  <a:schemeClr val="tx1"/>
                </a:solidFill>
                <a:latin typeface="Lucida Sans Unicode" panose="020B0602030504020204" pitchFamily="34" charset="0"/>
                <a:cs typeface="Lucida Sans Unicode" panose="020B0602030504020204" pitchFamily="34" charset="0"/>
              </a:rPr>
              <a:t>OBJECTIVES OF THE PROPOSED WORK</a:t>
            </a:r>
            <a:endParaRPr sz="4400" b="1" u="sng" dirty="0">
              <a:solidFill>
                <a:schemeClr val="tx1"/>
              </a:solidFill>
              <a:latin typeface="Lucida Sans Unicode" panose="020B0602030504020204" pitchFamily="34" charset="0"/>
              <a:cs typeface="Lucida Sans Unicode" panose="020B0602030504020204" pitchFamily="34" charset="0"/>
            </a:endParaRPr>
          </a:p>
        </p:txBody>
      </p:sp>
      <p:sp>
        <p:nvSpPr>
          <p:cNvPr id="15" name="object 15"/>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9358"/>
            <a:ext cx="2009775" cy="1737360"/>
            <a:chOff x="-9359" y="-9358"/>
            <a:chExt cx="2009775" cy="1737360"/>
          </a:xfrm>
        </p:grpSpPr>
        <p:sp>
          <p:nvSpPr>
            <p:cNvPr id="3" name="object 3"/>
            <p:cNvSpPr/>
            <p:nvPr/>
          </p:nvSpPr>
          <p:spPr>
            <a:xfrm>
              <a:off x="0" y="0"/>
              <a:ext cx="1991360" cy="1718945"/>
            </a:xfrm>
            <a:custGeom>
              <a:avLst/>
              <a:gdLst/>
              <a:ahLst/>
              <a:cxnLst/>
              <a:rect l="l" t="t" r="r" b="b"/>
              <a:pathLst>
                <a:path w="1991360" h="1718945">
                  <a:moveTo>
                    <a:pt x="1990594" y="0"/>
                  </a:moveTo>
                  <a:lnTo>
                    <a:pt x="1990750" y="6451"/>
                  </a:lnTo>
                  <a:lnTo>
                    <a:pt x="1990026" y="6451"/>
                  </a:lnTo>
                  <a:lnTo>
                    <a:pt x="1987867" y="95732"/>
                  </a:lnTo>
                  <a:lnTo>
                    <a:pt x="1980666" y="185737"/>
                  </a:lnTo>
                  <a:lnTo>
                    <a:pt x="1969147" y="274294"/>
                  </a:lnTo>
                  <a:lnTo>
                    <a:pt x="1952586" y="362127"/>
                  </a:lnTo>
                  <a:lnTo>
                    <a:pt x="1931707" y="449249"/>
                  </a:lnTo>
                  <a:lnTo>
                    <a:pt x="1906511" y="535647"/>
                  </a:lnTo>
                  <a:lnTo>
                    <a:pt x="1876272" y="619886"/>
                  </a:lnTo>
                  <a:lnTo>
                    <a:pt x="1842426" y="702690"/>
                  </a:lnTo>
                  <a:lnTo>
                    <a:pt x="1803552" y="783323"/>
                  </a:lnTo>
                  <a:lnTo>
                    <a:pt x="1761070" y="862520"/>
                  </a:lnTo>
                  <a:lnTo>
                    <a:pt x="1714271" y="938834"/>
                  </a:lnTo>
                  <a:lnTo>
                    <a:pt x="1663153" y="1012278"/>
                  </a:lnTo>
                  <a:lnTo>
                    <a:pt x="1608429" y="1083563"/>
                  </a:lnTo>
                  <a:lnTo>
                    <a:pt x="1550834" y="1151953"/>
                  </a:lnTo>
                  <a:lnTo>
                    <a:pt x="1488922" y="1216761"/>
                  </a:lnTo>
                  <a:lnTo>
                    <a:pt x="1424114" y="1278674"/>
                  </a:lnTo>
                  <a:lnTo>
                    <a:pt x="1355724" y="1336992"/>
                  </a:lnTo>
                  <a:lnTo>
                    <a:pt x="1284439" y="1390992"/>
                  </a:lnTo>
                  <a:lnTo>
                    <a:pt x="1210999" y="1442110"/>
                  </a:lnTo>
                  <a:lnTo>
                    <a:pt x="1134680" y="1488909"/>
                  </a:lnTo>
                  <a:lnTo>
                    <a:pt x="1055484" y="1531391"/>
                  </a:lnTo>
                  <a:lnTo>
                    <a:pt x="974844" y="1570278"/>
                  </a:lnTo>
                  <a:lnTo>
                    <a:pt x="892045" y="1604835"/>
                  </a:lnTo>
                  <a:lnTo>
                    <a:pt x="807808" y="1634350"/>
                  </a:lnTo>
                  <a:lnTo>
                    <a:pt x="721409" y="1660270"/>
                  </a:lnTo>
                  <a:lnTo>
                    <a:pt x="634290" y="1681149"/>
                  </a:lnTo>
                  <a:lnTo>
                    <a:pt x="546451" y="1697710"/>
                  </a:lnTo>
                  <a:lnTo>
                    <a:pt x="457170" y="1709229"/>
                  </a:lnTo>
                  <a:lnTo>
                    <a:pt x="367893" y="1716430"/>
                  </a:lnTo>
                  <a:lnTo>
                    <a:pt x="278616" y="1718589"/>
                  </a:lnTo>
                  <a:lnTo>
                    <a:pt x="278616" y="1717865"/>
                  </a:lnTo>
                  <a:lnTo>
                    <a:pt x="189334" y="1715706"/>
                  </a:lnTo>
                  <a:lnTo>
                    <a:pt x="99337" y="1708505"/>
                  </a:lnTo>
                  <a:lnTo>
                    <a:pt x="10780" y="1696986"/>
                  </a:lnTo>
                  <a:lnTo>
                    <a:pt x="0" y="1694954"/>
                  </a:lnTo>
                </a:path>
              </a:pathLst>
            </a:custGeom>
            <a:ln w="18719">
              <a:solidFill>
                <a:srgbClr val="262425"/>
              </a:solidFill>
            </a:ln>
          </p:spPr>
          <p:txBody>
            <a:bodyPr wrap="square" lIns="0" tIns="0" rIns="0" bIns="0" rtlCol="0"/>
            <a:lstStyle/>
            <a:p>
              <a:endParaRPr/>
            </a:p>
          </p:txBody>
        </p:sp>
        <p:sp>
          <p:nvSpPr>
            <p:cNvPr id="4" name="object 4"/>
            <p:cNvSpPr/>
            <p:nvPr/>
          </p:nvSpPr>
          <p:spPr>
            <a:xfrm>
              <a:off x="0" y="0"/>
              <a:ext cx="1362710" cy="1090295"/>
            </a:xfrm>
            <a:custGeom>
              <a:avLst/>
              <a:gdLst/>
              <a:ahLst/>
              <a:cxnLst/>
              <a:rect l="l" t="t" r="r" b="b"/>
              <a:pathLst>
                <a:path w="1362710" h="1090295">
                  <a:moveTo>
                    <a:pt x="1362037" y="0"/>
                  </a:moveTo>
                  <a:lnTo>
                    <a:pt x="0" y="0"/>
                  </a:lnTo>
                  <a:lnTo>
                    <a:pt x="0" y="1052946"/>
                  </a:lnTo>
                  <a:lnTo>
                    <a:pt x="53260" y="1065568"/>
                  </a:lnTo>
                  <a:lnTo>
                    <a:pt x="109418" y="1075639"/>
                  </a:lnTo>
                  <a:lnTo>
                    <a:pt x="165576" y="1083563"/>
                  </a:lnTo>
                  <a:lnTo>
                    <a:pt x="221734" y="1087881"/>
                  </a:lnTo>
                  <a:lnTo>
                    <a:pt x="278616" y="1089317"/>
                  </a:lnTo>
                  <a:lnTo>
                    <a:pt x="278616" y="1090040"/>
                  </a:lnTo>
                  <a:lnTo>
                    <a:pt x="335493" y="1088605"/>
                  </a:lnTo>
                  <a:lnTo>
                    <a:pt x="391651" y="1084275"/>
                  </a:lnTo>
                  <a:lnTo>
                    <a:pt x="447813" y="1076363"/>
                  </a:lnTo>
                  <a:lnTo>
                    <a:pt x="503971" y="1066279"/>
                  </a:lnTo>
                  <a:lnTo>
                    <a:pt x="558690" y="1053325"/>
                  </a:lnTo>
                  <a:lnTo>
                    <a:pt x="613409" y="1036764"/>
                  </a:lnTo>
                  <a:lnTo>
                    <a:pt x="666690" y="1018044"/>
                  </a:lnTo>
                  <a:lnTo>
                    <a:pt x="719246" y="996441"/>
                  </a:lnTo>
                  <a:lnTo>
                    <a:pt x="770369" y="971956"/>
                  </a:lnTo>
                  <a:lnTo>
                    <a:pt x="820047" y="944600"/>
                  </a:lnTo>
                  <a:lnTo>
                    <a:pt x="868287" y="915085"/>
                  </a:lnTo>
                  <a:lnTo>
                    <a:pt x="915084" y="882688"/>
                  </a:lnTo>
                  <a:lnTo>
                    <a:pt x="960447" y="848118"/>
                  </a:lnTo>
                  <a:lnTo>
                    <a:pt x="1002922" y="811402"/>
                  </a:lnTo>
                  <a:lnTo>
                    <a:pt x="1044684" y="772528"/>
                  </a:lnTo>
                  <a:lnTo>
                    <a:pt x="1083562" y="731481"/>
                  </a:lnTo>
                  <a:lnTo>
                    <a:pt x="1120283" y="688289"/>
                  </a:lnTo>
                  <a:lnTo>
                    <a:pt x="1154841" y="642924"/>
                  </a:lnTo>
                  <a:lnTo>
                    <a:pt x="1186522" y="596125"/>
                  </a:lnTo>
                  <a:lnTo>
                    <a:pt x="1216758" y="547890"/>
                  </a:lnTo>
                  <a:lnTo>
                    <a:pt x="1243399" y="498208"/>
                  </a:lnTo>
                  <a:lnTo>
                    <a:pt x="1267881" y="447090"/>
                  </a:lnTo>
                  <a:lnTo>
                    <a:pt x="1289481" y="394525"/>
                  </a:lnTo>
                  <a:lnTo>
                    <a:pt x="1308201" y="341248"/>
                  </a:lnTo>
                  <a:lnTo>
                    <a:pt x="1324762" y="286537"/>
                  </a:lnTo>
                  <a:lnTo>
                    <a:pt x="1337716" y="231813"/>
                  </a:lnTo>
                  <a:lnTo>
                    <a:pt x="1347800" y="175653"/>
                  </a:lnTo>
                  <a:lnTo>
                    <a:pt x="1355724" y="119494"/>
                  </a:lnTo>
                  <a:lnTo>
                    <a:pt x="1360042" y="63334"/>
                  </a:lnTo>
                  <a:lnTo>
                    <a:pt x="1361478" y="6451"/>
                  </a:lnTo>
                  <a:lnTo>
                    <a:pt x="1362201" y="6451"/>
                  </a:lnTo>
                  <a:lnTo>
                    <a:pt x="1362037" y="0"/>
                  </a:lnTo>
                  <a:close/>
                </a:path>
              </a:pathLst>
            </a:custGeom>
            <a:solidFill>
              <a:srgbClr val="4A86E8">
                <a:alpha val="27059"/>
              </a:srgbClr>
            </a:solidFill>
          </p:spPr>
          <p:txBody>
            <a:bodyPr wrap="square" lIns="0" tIns="0" rIns="0" bIns="0" rtlCol="0"/>
            <a:lstStyle/>
            <a:p>
              <a:endParaRPr/>
            </a:p>
          </p:txBody>
        </p:sp>
        <p:sp>
          <p:nvSpPr>
            <p:cNvPr id="5" name="object 5"/>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68"/>
                  </a:lnTo>
                  <a:lnTo>
                    <a:pt x="0" y="1052946"/>
                  </a:lnTo>
                </a:path>
              </a:pathLst>
            </a:custGeom>
            <a:ln w="3175">
              <a:solidFill>
                <a:srgbClr val="FFFFFF"/>
              </a:solidFill>
            </a:ln>
          </p:spPr>
          <p:txBody>
            <a:bodyPr wrap="square" lIns="0" tIns="0" rIns="0" bIns="0" rtlCol="0"/>
            <a:lstStyle/>
            <a:p>
              <a:endParaRPr/>
            </a:p>
          </p:txBody>
        </p:sp>
        <p:sp>
          <p:nvSpPr>
            <p:cNvPr id="6" name="object 6"/>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68"/>
                  </a:lnTo>
                  <a:lnTo>
                    <a:pt x="0" y="1052946"/>
                  </a:lnTo>
                </a:path>
              </a:pathLst>
            </a:custGeom>
            <a:ln w="18719">
              <a:solidFill>
                <a:srgbClr val="4A86E8"/>
              </a:solidFill>
            </a:ln>
          </p:spPr>
          <p:txBody>
            <a:bodyPr wrap="square" lIns="0" tIns="0" rIns="0" bIns="0" rtlCol="0"/>
            <a:lstStyle/>
            <a:p>
              <a:endParaRPr/>
            </a:p>
          </p:txBody>
        </p:sp>
      </p:grpSp>
      <p:sp>
        <p:nvSpPr>
          <p:cNvPr id="7" name="object 7"/>
          <p:cNvSpPr/>
          <p:nvPr/>
        </p:nvSpPr>
        <p:spPr>
          <a:xfrm>
            <a:off x="16080739" y="8003540"/>
            <a:ext cx="4528185" cy="4592320"/>
          </a:xfrm>
          <a:custGeom>
            <a:avLst/>
            <a:gdLst/>
            <a:ahLst/>
            <a:cxnLst/>
            <a:rect l="l" t="t" r="r" b="b"/>
            <a:pathLst>
              <a:path w="4528184" h="4592320">
                <a:moveTo>
                  <a:pt x="0" y="2889287"/>
                </a:moveTo>
                <a:lnTo>
                  <a:pt x="3555" y="2738094"/>
                </a:lnTo>
                <a:lnTo>
                  <a:pt x="15874" y="2587612"/>
                </a:lnTo>
                <a:lnTo>
                  <a:pt x="35305" y="2437142"/>
                </a:lnTo>
                <a:lnTo>
                  <a:pt x="63372" y="2288819"/>
                </a:lnTo>
                <a:lnTo>
                  <a:pt x="98678" y="2141219"/>
                </a:lnTo>
                <a:lnTo>
                  <a:pt x="141096" y="1996503"/>
                </a:lnTo>
                <a:lnTo>
                  <a:pt x="192277" y="1853945"/>
                </a:lnTo>
                <a:lnTo>
                  <a:pt x="249808" y="1714271"/>
                </a:lnTo>
                <a:lnTo>
                  <a:pt x="314578" y="1577479"/>
                </a:lnTo>
                <a:lnTo>
                  <a:pt x="387349" y="1444282"/>
                </a:lnTo>
                <a:lnTo>
                  <a:pt x="465835" y="1315402"/>
                </a:lnTo>
                <a:lnTo>
                  <a:pt x="551560" y="1190853"/>
                </a:lnTo>
                <a:lnTo>
                  <a:pt x="643635" y="1071333"/>
                </a:lnTo>
                <a:lnTo>
                  <a:pt x="742314" y="956132"/>
                </a:lnTo>
                <a:lnTo>
                  <a:pt x="845946" y="845972"/>
                </a:lnTo>
                <a:lnTo>
                  <a:pt x="956182" y="742302"/>
                </a:lnTo>
                <a:lnTo>
                  <a:pt x="1071371" y="643661"/>
                </a:lnTo>
                <a:lnTo>
                  <a:pt x="1190878" y="551497"/>
                </a:lnTo>
                <a:lnTo>
                  <a:pt x="1315338" y="465823"/>
                </a:lnTo>
                <a:lnTo>
                  <a:pt x="1445005" y="387349"/>
                </a:lnTo>
                <a:lnTo>
                  <a:pt x="1577466" y="314629"/>
                </a:lnTo>
                <a:lnTo>
                  <a:pt x="1714245" y="249821"/>
                </a:lnTo>
                <a:lnTo>
                  <a:pt x="1853945" y="192227"/>
                </a:lnTo>
                <a:lnTo>
                  <a:pt x="1996439" y="141109"/>
                </a:lnTo>
                <a:lnTo>
                  <a:pt x="2141219" y="98628"/>
                </a:lnTo>
                <a:lnTo>
                  <a:pt x="2288793" y="63360"/>
                </a:lnTo>
                <a:lnTo>
                  <a:pt x="2437129" y="35280"/>
                </a:lnTo>
                <a:lnTo>
                  <a:pt x="2587624" y="15836"/>
                </a:lnTo>
                <a:lnTo>
                  <a:pt x="2738119" y="3594"/>
                </a:lnTo>
                <a:lnTo>
                  <a:pt x="2889249" y="0"/>
                </a:lnTo>
                <a:lnTo>
                  <a:pt x="3040506" y="3594"/>
                </a:lnTo>
                <a:lnTo>
                  <a:pt x="3191001" y="15836"/>
                </a:lnTo>
                <a:lnTo>
                  <a:pt x="3341369" y="35280"/>
                </a:lnTo>
                <a:lnTo>
                  <a:pt x="3489705" y="63360"/>
                </a:lnTo>
                <a:lnTo>
                  <a:pt x="3637406" y="98628"/>
                </a:lnTo>
                <a:lnTo>
                  <a:pt x="3782059" y="141109"/>
                </a:lnTo>
                <a:lnTo>
                  <a:pt x="3924680" y="192227"/>
                </a:lnTo>
                <a:lnTo>
                  <a:pt x="4064253" y="249821"/>
                </a:lnTo>
                <a:lnTo>
                  <a:pt x="4201032" y="314629"/>
                </a:lnTo>
                <a:lnTo>
                  <a:pt x="4334255" y="387349"/>
                </a:lnTo>
                <a:lnTo>
                  <a:pt x="4463160" y="465823"/>
                </a:lnTo>
                <a:lnTo>
                  <a:pt x="4528019" y="510424"/>
                </a:lnTo>
              </a:path>
              <a:path w="4528184" h="4592320">
                <a:moveTo>
                  <a:pt x="555996" y="4591962"/>
                </a:moveTo>
                <a:lnTo>
                  <a:pt x="466597" y="4462446"/>
                </a:lnTo>
                <a:lnTo>
                  <a:pt x="387349" y="4333571"/>
                </a:lnTo>
                <a:lnTo>
                  <a:pt x="315340" y="4200374"/>
                </a:lnTo>
                <a:lnTo>
                  <a:pt x="249808" y="4064296"/>
                </a:lnTo>
                <a:lnTo>
                  <a:pt x="192277" y="3924622"/>
                </a:lnTo>
                <a:lnTo>
                  <a:pt x="141858" y="3782064"/>
                </a:lnTo>
                <a:lnTo>
                  <a:pt x="98678" y="3636629"/>
                </a:lnTo>
                <a:lnTo>
                  <a:pt x="63372" y="3489751"/>
                </a:lnTo>
                <a:lnTo>
                  <a:pt x="35940" y="3341433"/>
                </a:lnTo>
                <a:lnTo>
                  <a:pt x="15874" y="3190963"/>
                </a:lnTo>
                <a:lnTo>
                  <a:pt x="4317" y="3040481"/>
                </a:lnTo>
                <a:lnTo>
                  <a:pt x="0" y="2889287"/>
                </a:lnTo>
              </a:path>
            </a:pathLst>
          </a:custGeom>
          <a:ln w="18719">
            <a:solidFill>
              <a:srgbClr val="262425"/>
            </a:solidFill>
          </a:ln>
        </p:spPr>
        <p:txBody>
          <a:bodyPr wrap="square" lIns="0" tIns="0" rIns="0" bIns="0" rtlCol="0"/>
          <a:lstStyle/>
          <a:p>
            <a:endParaRPr/>
          </a:p>
        </p:txBody>
      </p:sp>
      <p:sp>
        <p:nvSpPr>
          <p:cNvPr id="8" name="object 8"/>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0" y="9739299"/>
            <a:ext cx="18288000" cy="1905"/>
          </a:xfrm>
          <a:custGeom>
            <a:avLst/>
            <a:gdLst/>
            <a:ahLst/>
            <a:cxnLst/>
            <a:rect l="l" t="t" r="r" b="b"/>
            <a:pathLst>
              <a:path w="18288000" h="1904">
                <a:moveTo>
                  <a:pt x="18287999" y="1437"/>
                </a:moveTo>
                <a:lnTo>
                  <a:pt x="0" y="0"/>
                </a:lnTo>
              </a:path>
            </a:pathLst>
          </a:custGeom>
          <a:ln w="18719">
            <a:solidFill>
              <a:srgbClr val="262425"/>
            </a:solidFill>
          </a:ln>
        </p:spPr>
        <p:txBody>
          <a:bodyPr wrap="square" lIns="0" tIns="0" rIns="0" bIns="0" rtlCol="0"/>
          <a:lstStyle/>
          <a:p>
            <a:endParaRPr/>
          </a:p>
        </p:txBody>
      </p:sp>
      <p:sp>
        <p:nvSpPr>
          <p:cNvPr id="13" name="object 13"/>
          <p:cNvSpPr txBox="1"/>
          <p:nvPr/>
        </p:nvSpPr>
        <p:spPr>
          <a:xfrm>
            <a:off x="463550" y="837246"/>
            <a:ext cx="13182600" cy="9006312"/>
          </a:xfrm>
          <a:prstGeom prst="rect">
            <a:avLst/>
          </a:prstGeom>
        </p:spPr>
        <p:txBody>
          <a:bodyPr vert="horz" wrap="square" lIns="0" tIns="13970" rIns="0" bIns="0" rtlCol="0">
            <a:spAutoFit/>
          </a:bodyPr>
          <a:lstStyle/>
          <a:p>
            <a:pPr marL="12700" marR="5080">
              <a:lnSpc>
                <a:spcPct val="99500"/>
              </a:lnSpc>
              <a:spcBef>
                <a:spcPts val="110"/>
              </a:spcBef>
              <a:tabLst>
                <a:tab pos="1454150" algn="l"/>
                <a:tab pos="3030855" algn="l"/>
                <a:tab pos="5441315" algn="l"/>
              </a:tabLst>
            </a:pPr>
            <a:r>
              <a:rPr lang="en-US" sz="2800" b="1" spc="-95" dirty="0">
                <a:solidFill>
                  <a:srgbClr val="262425"/>
                </a:solidFill>
                <a:latin typeface="DejaVu Sans"/>
                <a:cs typeface="DejaVu Sans"/>
              </a:rPr>
              <a:t>2. Model Development (CNN Architecture):</a:t>
            </a:r>
          </a:p>
          <a:p>
            <a:pPr marL="12700" marR="5080">
              <a:lnSpc>
                <a:spcPct val="99500"/>
              </a:lnSpc>
              <a:spcBef>
                <a:spcPts val="110"/>
              </a:spcBef>
              <a:tabLst>
                <a:tab pos="1454150" algn="l"/>
                <a:tab pos="3030855" algn="l"/>
                <a:tab pos="5441315" algn="l"/>
              </a:tabLst>
            </a:pPr>
            <a:endParaRPr lang="en-US" sz="2400" spc="-95" dirty="0">
              <a:solidFill>
                <a:srgbClr val="262425"/>
              </a:solidFill>
              <a:latin typeface="DejaVu Sans"/>
              <a:cs typeface="DejaVu Sans"/>
            </a:endParaRPr>
          </a:p>
          <a:p>
            <a:pPr marL="12700" marR="5080">
              <a:lnSpc>
                <a:spcPct val="99500"/>
              </a:lnSpc>
              <a:spcBef>
                <a:spcPts val="110"/>
              </a:spcBef>
              <a:tabLst>
                <a:tab pos="1454150" algn="l"/>
                <a:tab pos="3030855" algn="l"/>
                <a:tab pos="5441315" algn="l"/>
              </a:tabLst>
            </a:pPr>
            <a:r>
              <a:rPr lang="en-US" sz="2400" spc="-95" dirty="0">
                <a:solidFill>
                  <a:srgbClr val="262425"/>
                </a:solidFill>
                <a:latin typeface="DejaVu Sans"/>
                <a:cs typeface="DejaVu Sans"/>
              </a:rPr>
              <a:t>The proposed system employs a CNN architecture for spam detection:</a:t>
            </a:r>
          </a:p>
          <a:p>
            <a:pPr marL="12700" marR="5080">
              <a:lnSpc>
                <a:spcPct val="99500"/>
              </a:lnSpc>
              <a:spcBef>
                <a:spcPts val="110"/>
              </a:spcBef>
              <a:tabLst>
                <a:tab pos="1454150" algn="l"/>
                <a:tab pos="3030855" algn="l"/>
                <a:tab pos="5441315" algn="l"/>
              </a:tabLst>
            </a:pPr>
            <a:endParaRPr lang="en-US" sz="2400" spc="-95" dirty="0">
              <a:solidFill>
                <a:srgbClr val="262425"/>
              </a:solidFill>
              <a:latin typeface="DejaVu Sans"/>
              <a:cs typeface="DejaVu Sans"/>
            </a:endParaRP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Embedding Layer: </a:t>
            </a:r>
            <a:r>
              <a:rPr lang="en-US" sz="2400" spc="-95" dirty="0">
                <a:solidFill>
                  <a:srgbClr val="262425"/>
                </a:solidFill>
                <a:latin typeface="DejaVu Sans"/>
                <a:cs typeface="DejaVu Sans"/>
              </a:rPr>
              <a:t>This layer converts the preprocessed text (represented as sequences of words) into dense numerical vectors with a specified dimensionality. This allows the model to learn semantic relationships between words.</a:t>
            </a: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Convolutional Layers: </a:t>
            </a:r>
            <a:r>
              <a:rPr lang="en-US" sz="2400" spc="-95" dirty="0">
                <a:solidFill>
                  <a:srgbClr val="262425"/>
                </a:solidFill>
                <a:latin typeface="DejaVu Sans"/>
                <a:cs typeface="DejaVu Sans"/>
              </a:rPr>
              <a:t>These layers extract local features from the sequence of word vectors. They apply filters that slide across the sequence, capturing patterns within a specific window size. Multiple filters can be used to identify different types of features indicative of spam.</a:t>
            </a: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Max Pooling Layers: </a:t>
            </a:r>
            <a:r>
              <a:rPr lang="en-US" sz="2400" spc="-95" dirty="0">
                <a:solidFill>
                  <a:srgbClr val="262425"/>
                </a:solidFill>
                <a:latin typeface="DejaVu Sans"/>
                <a:cs typeface="DejaVu Sans"/>
              </a:rPr>
              <a:t>These layers down sample the output from the convolutional layers by selecting the most significant feature from a specific window size. This reduces model complexity and helps capture dominant features.</a:t>
            </a: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Flatten Layer: </a:t>
            </a:r>
            <a:r>
              <a:rPr lang="en-US" sz="2400" spc="-95" dirty="0">
                <a:solidFill>
                  <a:srgbClr val="262425"/>
                </a:solidFill>
                <a:latin typeface="DejaVu Sans"/>
                <a:cs typeface="DejaVu Sans"/>
              </a:rPr>
              <a:t>This layer transforms the two-dimensional output from the convolutional layers into a one-dimensional vector suitable for feeding into the fully connected layers.</a:t>
            </a: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Dense Layers: </a:t>
            </a:r>
            <a:r>
              <a:rPr lang="en-US" sz="2400" spc="-95" dirty="0">
                <a:solidFill>
                  <a:srgbClr val="262425"/>
                </a:solidFill>
                <a:latin typeface="DejaVu Sans"/>
                <a:cs typeface="DejaVu Sans"/>
              </a:rPr>
              <a:t>These fully connected layers further process the features extracted by the convolutional layers. They use non-linear activation functions like ReLU to learn complex relationships between the features and the spam classification.</a:t>
            </a:r>
          </a:p>
          <a:p>
            <a:pPr marL="12700" marR="5080">
              <a:lnSpc>
                <a:spcPct val="99500"/>
              </a:lnSpc>
              <a:spcBef>
                <a:spcPts val="110"/>
              </a:spcBef>
              <a:tabLst>
                <a:tab pos="1454150" algn="l"/>
                <a:tab pos="3030855" algn="l"/>
                <a:tab pos="5441315" algn="l"/>
              </a:tabLst>
            </a:pPr>
            <a:r>
              <a:rPr lang="en-US" sz="2400" b="1" spc="-95" dirty="0">
                <a:solidFill>
                  <a:srgbClr val="262425"/>
                </a:solidFill>
                <a:latin typeface="DejaVu Sans"/>
                <a:cs typeface="DejaVu Sans"/>
              </a:rPr>
              <a:t>Output Layer: </a:t>
            </a:r>
            <a:r>
              <a:rPr lang="en-US" sz="2400" spc="-95" dirty="0">
                <a:solidFill>
                  <a:srgbClr val="262425"/>
                </a:solidFill>
                <a:latin typeface="DejaVu Sans"/>
                <a:cs typeface="DejaVu Sans"/>
              </a:rPr>
              <a:t>This layer typically consists of a single neuron with a sigmoid activation function. The sigmoid function outputs a value between 0 and 1, representing the probability of an email being spam (closer to 1) or not spam (closer to 0).</a:t>
            </a:r>
          </a:p>
          <a:p>
            <a:pPr marL="12700" marR="5080">
              <a:lnSpc>
                <a:spcPct val="99500"/>
              </a:lnSpc>
              <a:spcBef>
                <a:spcPts val="110"/>
              </a:spcBef>
              <a:tabLst>
                <a:tab pos="1454150" algn="l"/>
                <a:tab pos="3030855" algn="l"/>
                <a:tab pos="5441315" algn="l"/>
              </a:tabLst>
            </a:pPr>
            <a:endParaRPr lang="en-US" sz="2400" spc="-95" dirty="0">
              <a:solidFill>
                <a:srgbClr val="262425"/>
              </a:solidFill>
              <a:latin typeface="DejaVu Sans"/>
              <a:cs typeface="DejaVu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9358"/>
            <a:ext cx="2009775" cy="1737360"/>
            <a:chOff x="-9359" y="-9358"/>
            <a:chExt cx="2009775" cy="1737360"/>
          </a:xfrm>
        </p:grpSpPr>
        <p:sp>
          <p:nvSpPr>
            <p:cNvPr id="3" name="object 3"/>
            <p:cNvSpPr/>
            <p:nvPr/>
          </p:nvSpPr>
          <p:spPr>
            <a:xfrm>
              <a:off x="0" y="0"/>
              <a:ext cx="1991360" cy="1718945"/>
            </a:xfrm>
            <a:custGeom>
              <a:avLst/>
              <a:gdLst/>
              <a:ahLst/>
              <a:cxnLst/>
              <a:rect l="l" t="t" r="r" b="b"/>
              <a:pathLst>
                <a:path w="1991360" h="1718945">
                  <a:moveTo>
                    <a:pt x="1990594" y="0"/>
                  </a:moveTo>
                  <a:lnTo>
                    <a:pt x="1990750" y="6451"/>
                  </a:lnTo>
                  <a:lnTo>
                    <a:pt x="1990026" y="6451"/>
                  </a:lnTo>
                  <a:lnTo>
                    <a:pt x="1987867" y="95732"/>
                  </a:lnTo>
                  <a:lnTo>
                    <a:pt x="1980666" y="185724"/>
                  </a:lnTo>
                  <a:lnTo>
                    <a:pt x="1969147" y="274294"/>
                  </a:lnTo>
                  <a:lnTo>
                    <a:pt x="1952586" y="362127"/>
                  </a:lnTo>
                  <a:lnTo>
                    <a:pt x="1931707" y="449249"/>
                  </a:lnTo>
                  <a:lnTo>
                    <a:pt x="1906511" y="535647"/>
                  </a:lnTo>
                  <a:lnTo>
                    <a:pt x="1876272" y="619886"/>
                  </a:lnTo>
                  <a:lnTo>
                    <a:pt x="1842426" y="702690"/>
                  </a:lnTo>
                  <a:lnTo>
                    <a:pt x="1803552" y="783323"/>
                  </a:lnTo>
                  <a:lnTo>
                    <a:pt x="1761070" y="862520"/>
                  </a:lnTo>
                  <a:lnTo>
                    <a:pt x="1714271" y="938834"/>
                  </a:lnTo>
                  <a:lnTo>
                    <a:pt x="1663153" y="1012278"/>
                  </a:lnTo>
                  <a:lnTo>
                    <a:pt x="1608429" y="1083563"/>
                  </a:lnTo>
                  <a:lnTo>
                    <a:pt x="1550834" y="1151953"/>
                  </a:lnTo>
                  <a:lnTo>
                    <a:pt x="1488922" y="1216761"/>
                  </a:lnTo>
                  <a:lnTo>
                    <a:pt x="1424114" y="1278674"/>
                  </a:lnTo>
                  <a:lnTo>
                    <a:pt x="1355724" y="1336992"/>
                  </a:lnTo>
                  <a:lnTo>
                    <a:pt x="1284439" y="1390992"/>
                  </a:lnTo>
                  <a:lnTo>
                    <a:pt x="1210999" y="1442110"/>
                  </a:lnTo>
                  <a:lnTo>
                    <a:pt x="1134680" y="1488909"/>
                  </a:lnTo>
                  <a:lnTo>
                    <a:pt x="1055484" y="1531391"/>
                  </a:lnTo>
                  <a:lnTo>
                    <a:pt x="974844" y="1570278"/>
                  </a:lnTo>
                  <a:lnTo>
                    <a:pt x="892045" y="1604835"/>
                  </a:lnTo>
                  <a:lnTo>
                    <a:pt x="807808" y="1634350"/>
                  </a:lnTo>
                  <a:lnTo>
                    <a:pt x="721409" y="1660270"/>
                  </a:lnTo>
                  <a:lnTo>
                    <a:pt x="634290" y="1681149"/>
                  </a:lnTo>
                  <a:lnTo>
                    <a:pt x="546451" y="1697710"/>
                  </a:lnTo>
                  <a:lnTo>
                    <a:pt x="457170" y="1709229"/>
                  </a:lnTo>
                  <a:lnTo>
                    <a:pt x="367893" y="1716430"/>
                  </a:lnTo>
                  <a:lnTo>
                    <a:pt x="278616" y="1718589"/>
                  </a:lnTo>
                  <a:lnTo>
                    <a:pt x="278616" y="1717865"/>
                  </a:lnTo>
                  <a:lnTo>
                    <a:pt x="189334" y="1715706"/>
                  </a:lnTo>
                  <a:lnTo>
                    <a:pt x="99337" y="1708505"/>
                  </a:lnTo>
                  <a:lnTo>
                    <a:pt x="10780" y="1696986"/>
                  </a:lnTo>
                  <a:lnTo>
                    <a:pt x="0" y="1694954"/>
                  </a:lnTo>
                </a:path>
              </a:pathLst>
            </a:custGeom>
            <a:ln w="18719">
              <a:solidFill>
                <a:srgbClr val="262425"/>
              </a:solidFill>
            </a:ln>
          </p:spPr>
          <p:txBody>
            <a:bodyPr wrap="square" lIns="0" tIns="0" rIns="0" bIns="0" rtlCol="0"/>
            <a:lstStyle/>
            <a:p>
              <a:endParaRPr/>
            </a:p>
          </p:txBody>
        </p:sp>
        <p:sp>
          <p:nvSpPr>
            <p:cNvPr id="4" name="object 4"/>
            <p:cNvSpPr/>
            <p:nvPr/>
          </p:nvSpPr>
          <p:spPr>
            <a:xfrm>
              <a:off x="0" y="0"/>
              <a:ext cx="1362710" cy="1090295"/>
            </a:xfrm>
            <a:custGeom>
              <a:avLst/>
              <a:gdLst/>
              <a:ahLst/>
              <a:cxnLst/>
              <a:rect l="l" t="t" r="r" b="b"/>
              <a:pathLst>
                <a:path w="1362710" h="1090295">
                  <a:moveTo>
                    <a:pt x="1362037" y="0"/>
                  </a:moveTo>
                  <a:lnTo>
                    <a:pt x="0" y="0"/>
                  </a:lnTo>
                  <a:lnTo>
                    <a:pt x="0" y="1052946"/>
                  </a:lnTo>
                  <a:lnTo>
                    <a:pt x="53260" y="1065555"/>
                  </a:lnTo>
                  <a:lnTo>
                    <a:pt x="109418" y="1075639"/>
                  </a:lnTo>
                  <a:lnTo>
                    <a:pt x="165576" y="1083563"/>
                  </a:lnTo>
                  <a:lnTo>
                    <a:pt x="221734" y="1087881"/>
                  </a:lnTo>
                  <a:lnTo>
                    <a:pt x="278616" y="1089317"/>
                  </a:lnTo>
                  <a:lnTo>
                    <a:pt x="278616" y="1090040"/>
                  </a:lnTo>
                  <a:lnTo>
                    <a:pt x="335493" y="1088605"/>
                  </a:lnTo>
                  <a:lnTo>
                    <a:pt x="391651" y="1084275"/>
                  </a:lnTo>
                  <a:lnTo>
                    <a:pt x="447813" y="1076363"/>
                  </a:lnTo>
                  <a:lnTo>
                    <a:pt x="503971" y="1066279"/>
                  </a:lnTo>
                  <a:lnTo>
                    <a:pt x="558690" y="1053325"/>
                  </a:lnTo>
                  <a:lnTo>
                    <a:pt x="613409" y="1036764"/>
                  </a:lnTo>
                  <a:lnTo>
                    <a:pt x="666690" y="1018044"/>
                  </a:lnTo>
                  <a:lnTo>
                    <a:pt x="719246" y="996441"/>
                  </a:lnTo>
                  <a:lnTo>
                    <a:pt x="770369" y="971956"/>
                  </a:lnTo>
                  <a:lnTo>
                    <a:pt x="820047" y="944600"/>
                  </a:lnTo>
                  <a:lnTo>
                    <a:pt x="868287" y="915085"/>
                  </a:lnTo>
                  <a:lnTo>
                    <a:pt x="915084" y="882688"/>
                  </a:lnTo>
                  <a:lnTo>
                    <a:pt x="960447" y="848118"/>
                  </a:lnTo>
                  <a:lnTo>
                    <a:pt x="1002922" y="811402"/>
                  </a:lnTo>
                  <a:lnTo>
                    <a:pt x="1044684" y="772528"/>
                  </a:lnTo>
                  <a:lnTo>
                    <a:pt x="1083562" y="731481"/>
                  </a:lnTo>
                  <a:lnTo>
                    <a:pt x="1120283" y="688289"/>
                  </a:lnTo>
                  <a:lnTo>
                    <a:pt x="1154841" y="642924"/>
                  </a:lnTo>
                  <a:lnTo>
                    <a:pt x="1186522" y="596125"/>
                  </a:lnTo>
                  <a:lnTo>
                    <a:pt x="1216758" y="547890"/>
                  </a:lnTo>
                  <a:lnTo>
                    <a:pt x="1243399" y="498208"/>
                  </a:lnTo>
                  <a:lnTo>
                    <a:pt x="1267881" y="447090"/>
                  </a:lnTo>
                  <a:lnTo>
                    <a:pt x="1289481" y="394525"/>
                  </a:lnTo>
                  <a:lnTo>
                    <a:pt x="1308201" y="341248"/>
                  </a:lnTo>
                  <a:lnTo>
                    <a:pt x="1324762" y="286537"/>
                  </a:lnTo>
                  <a:lnTo>
                    <a:pt x="1337716" y="231813"/>
                  </a:lnTo>
                  <a:lnTo>
                    <a:pt x="1347800" y="175653"/>
                  </a:lnTo>
                  <a:lnTo>
                    <a:pt x="1355724" y="119494"/>
                  </a:lnTo>
                  <a:lnTo>
                    <a:pt x="1360042" y="63334"/>
                  </a:lnTo>
                  <a:lnTo>
                    <a:pt x="1361478" y="6451"/>
                  </a:lnTo>
                  <a:lnTo>
                    <a:pt x="1362201" y="6451"/>
                  </a:lnTo>
                  <a:lnTo>
                    <a:pt x="1362037" y="0"/>
                  </a:lnTo>
                  <a:close/>
                </a:path>
              </a:pathLst>
            </a:custGeom>
            <a:solidFill>
              <a:srgbClr val="4A86E8">
                <a:alpha val="27059"/>
              </a:srgbClr>
            </a:solidFill>
          </p:spPr>
          <p:txBody>
            <a:bodyPr wrap="square" lIns="0" tIns="0" rIns="0" bIns="0" rtlCol="0"/>
            <a:lstStyle/>
            <a:p>
              <a:endParaRPr/>
            </a:p>
          </p:txBody>
        </p:sp>
        <p:sp>
          <p:nvSpPr>
            <p:cNvPr id="5" name="object 5"/>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55"/>
                  </a:lnTo>
                  <a:lnTo>
                    <a:pt x="0" y="1052946"/>
                  </a:lnTo>
                </a:path>
              </a:pathLst>
            </a:custGeom>
            <a:ln w="3175">
              <a:solidFill>
                <a:srgbClr val="FFFFFF"/>
              </a:solidFill>
            </a:ln>
          </p:spPr>
          <p:txBody>
            <a:bodyPr wrap="square" lIns="0" tIns="0" rIns="0" bIns="0" rtlCol="0"/>
            <a:lstStyle/>
            <a:p>
              <a:endParaRPr/>
            </a:p>
          </p:txBody>
        </p:sp>
        <p:sp>
          <p:nvSpPr>
            <p:cNvPr id="6" name="object 6"/>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4"/>
                  </a:lnTo>
                  <a:lnTo>
                    <a:pt x="1355724" y="119494"/>
                  </a:lnTo>
                  <a:lnTo>
                    <a:pt x="1347800" y="175653"/>
                  </a:lnTo>
                  <a:lnTo>
                    <a:pt x="1337716" y="231813"/>
                  </a:lnTo>
                  <a:lnTo>
                    <a:pt x="1324762" y="286537"/>
                  </a:lnTo>
                  <a:lnTo>
                    <a:pt x="1308201" y="341248"/>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2"/>
                  </a:lnTo>
                  <a:lnTo>
                    <a:pt x="960447" y="848118"/>
                  </a:lnTo>
                  <a:lnTo>
                    <a:pt x="915084" y="882688"/>
                  </a:lnTo>
                  <a:lnTo>
                    <a:pt x="868287" y="915085"/>
                  </a:lnTo>
                  <a:lnTo>
                    <a:pt x="820047" y="944600"/>
                  </a:lnTo>
                  <a:lnTo>
                    <a:pt x="770369" y="971956"/>
                  </a:lnTo>
                  <a:lnTo>
                    <a:pt x="719246" y="996441"/>
                  </a:lnTo>
                  <a:lnTo>
                    <a:pt x="666690" y="1018044"/>
                  </a:lnTo>
                  <a:lnTo>
                    <a:pt x="613409" y="1036764"/>
                  </a:lnTo>
                  <a:lnTo>
                    <a:pt x="558690" y="1053325"/>
                  </a:lnTo>
                  <a:lnTo>
                    <a:pt x="503971" y="1066279"/>
                  </a:lnTo>
                  <a:lnTo>
                    <a:pt x="447813" y="1076363"/>
                  </a:lnTo>
                  <a:lnTo>
                    <a:pt x="391651" y="1084275"/>
                  </a:lnTo>
                  <a:lnTo>
                    <a:pt x="335493" y="1088605"/>
                  </a:lnTo>
                  <a:lnTo>
                    <a:pt x="278616" y="1090040"/>
                  </a:lnTo>
                  <a:lnTo>
                    <a:pt x="278616" y="1089317"/>
                  </a:lnTo>
                  <a:lnTo>
                    <a:pt x="221734" y="1087881"/>
                  </a:lnTo>
                  <a:lnTo>
                    <a:pt x="165576" y="1083563"/>
                  </a:lnTo>
                  <a:lnTo>
                    <a:pt x="109418" y="1075639"/>
                  </a:lnTo>
                  <a:lnTo>
                    <a:pt x="53260" y="1065555"/>
                  </a:lnTo>
                  <a:lnTo>
                    <a:pt x="0" y="1052946"/>
                  </a:lnTo>
                </a:path>
              </a:pathLst>
            </a:custGeom>
            <a:ln w="18719">
              <a:solidFill>
                <a:srgbClr val="4A86E8"/>
              </a:solidFill>
            </a:ln>
          </p:spPr>
          <p:txBody>
            <a:bodyPr wrap="square" lIns="0" tIns="0" rIns="0" bIns="0" rtlCol="0"/>
            <a:lstStyle/>
            <a:p>
              <a:endParaRPr/>
            </a:p>
          </p:txBody>
        </p:sp>
      </p:grpSp>
      <p:sp>
        <p:nvSpPr>
          <p:cNvPr id="7" name="object 7"/>
          <p:cNvSpPr/>
          <p:nvPr/>
        </p:nvSpPr>
        <p:spPr>
          <a:xfrm>
            <a:off x="16036607" y="8121650"/>
            <a:ext cx="4528185" cy="4592320"/>
          </a:xfrm>
          <a:custGeom>
            <a:avLst/>
            <a:gdLst/>
            <a:ahLst/>
            <a:cxnLst/>
            <a:rect l="l" t="t" r="r" b="b"/>
            <a:pathLst>
              <a:path w="4528184" h="4592320">
                <a:moveTo>
                  <a:pt x="0" y="2889287"/>
                </a:moveTo>
                <a:lnTo>
                  <a:pt x="3555" y="2738094"/>
                </a:lnTo>
                <a:lnTo>
                  <a:pt x="15874" y="2587612"/>
                </a:lnTo>
                <a:lnTo>
                  <a:pt x="35305" y="2437129"/>
                </a:lnTo>
                <a:lnTo>
                  <a:pt x="63372" y="2288819"/>
                </a:lnTo>
                <a:lnTo>
                  <a:pt x="98678" y="2141219"/>
                </a:lnTo>
                <a:lnTo>
                  <a:pt x="141096" y="1996503"/>
                </a:lnTo>
                <a:lnTo>
                  <a:pt x="192277" y="1853945"/>
                </a:lnTo>
                <a:lnTo>
                  <a:pt x="249808" y="1714271"/>
                </a:lnTo>
                <a:lnTo>
                  <a:pt x="314578" y="1577479"/>
                </a:lnTo>
                <a:lnTo>
                  <a:pt x="387349" y="1444282"/>
                </a:lnTo>
                <a:lnTo>
                  <a:pt x="465835" y="1315402"/>
                </a:lnTo>
                <a:lnTo>
                  <a:pt x="551560" y="1190853"/>
                </a:lnTo>
                <a:lnTo>
                  <a:pt x="643635" y="1071333"/>
                </a:lnTo>
                <a:lnTo>
                  <a:pt x="742314" y="956132"/>
                </a:lnTo>
                <a:lnTo>
                  <a:pt x="845946" y="845972"/>
                </a:lnTo>
                <a:lnTo>
                  <a:pt x="956182" y="742289"/>
                </a:lnTo>
                <a:lnTo>
                  <a:pt x="1071371" y="643661"/>
                </a:lnTo>
                <a:lnTo>
                  <a:pt x="1190878" y="551497"/>
                </a:lnTo>
                <a:lnTo>
                  <a:pt x="1315338" y="465823"/>
                </a:lnTo>
                <a:lnTo>
                  <a:pt x="1445005" y="387349"/>
                </a:lnTo>
                <a:lnTo>
                  <a:pt x="1577466" y="314629"/>
                </a:lnTo>
                <a:lnTo>
                  <a:pt x="1714245" y="249821"/>
                </a:lnTo>
                <a:lnTo>
                  <a:pt x="1853945" y="192227"/>
                </a:lnTo>
                <a:lnTo>
                  <a:pt x="1996439" y="141109"/>
                </a:lnTo>
                <a:lnTo>
                  <a:pt x="2141219" y="98628"/>
                </a:lnTo>
                <a:lnTo>
                  <a:pt x="2288793" y="63360"/>
                </a:lnTo>
                <a:lnTo>
                  <a:pt x="2437129" y="35267"/>
                </a:lnTo>
                <a:lnTo>
                  <a:pt x="2587624" y="15836"/>
                </a:lnTo>
                <a:lnTo>
                  <a:pt x="2738119" y="3594"/>
                </a:lnTo>
                <a:lnTo>
                  <a:pt x="2889249" y="0"/>
                </a:lnTo>
                <a:lnTo>
                  <a:pt x="3040506" y="3594"/>
                </a:lnTo>
                <a:lnTo>
                  <a:pt x="3191001" y="15836"/>
                </a:lnTo>
                <a:lnTo>
                  <a:pt x="3341369" y="35267"/>
                </a:lnTo>
                <a:lnTo>
                  <a:pt x="3489705" y="63360"/>
                </a:lnTo>
                <a:lnTo>
                  <a:pt x="3637406" y="98628"/>
                </a:lnTo>
                <a:lnTo>
                  <a:pt x="3782059" y="141109"/>
                </a:lnTo>
                <a:lnTo>
                  <a:pt x="3924680" y="192227"/>
                </a:lnTo>
                <a:lnTo>
                  <a:pt x="4064253" y="249821"/>
                </a:lnTo>
                <a:lnTo>
                  <a:pt x="4201032" y="314629"/>
                </a:lnTo>
                <a:lnTo>
                  <a:pt x="4334255" y="387349"/>
                </a:lnTo>
                <a:lnTo>
                  <a:pt x="4463160" y="465823"/>
                </a:lnTo>
                <a:lnTo>
                  <a:pt x="4528019" y="510424"/>
                </a:lnTo>
              </a:path>
              <a:path w="4528184" h="4592320">
                <a:moveTo>
                  <a:pt x="555996" y="4591962"/>
                </a:moveTo>
                <a:lnTo>
                  <a:pt x="466597" y="4462446"/>
                </a:lnTo>
                <a:lnTo>
                  <a:pt x="387349" y="4333571"/>
                </a:lnTo>
                <a:lnTo>
                  <a:pt x="315340" y="4200374"/>
                </a:lnTo>
                <a:lnTo>
                  <a:pt x="249808" y="4064296"/>
                </a:lnTo>
                <a:lnTo>
                  <a:pt x="192277" y="3924622"/>
                </a:lnTo>
                <a:lnTo>
                  <a:pt x="141858" y="3782064"/>
                </a:lnTo>
                <a:lnTo>
                  <a:pt x="98678" y="3636629"/>
                </a:lnTo>
                <a:lnTo>
                  <a:pt x="63372" y="3489751"/>
                </a:lnTo>
                <a:lnTo>
                  <a:pt x="35940" y="3341433"/>
                </a:lnTo>
                <a:lnTo>
                  <a:pt x="15874" y="3190963"/>
                </a:lnTo>
                <a:lnTo>
                  <a:pt x="4317" y="3040481"/>
                </a:lnTo>
                <a:lnTo>
                  <a:pt x="0" y="2889287"/>
                </a:lnTo>
              </a:path>
            </a:pathLst>
          </a:custGeom>
          <a:ln w="18719">
            <a:solidFill>
              <a:srgbClr val="262425"/>
            </a:solidFill>
          </a:ln>
        </p:spPr>
        <p:txBody>
          <a:bodyPr wrap="square" lIns="0" tIns="0" rIns="0" bIns="0" rtlCol="0"/>
          <a:lstStyle/>
          <a:p>
            <a:endParaRPr/>
          </a:p>
        </p:txBody>
      </p:sp>
      <p:sp>
        <p:nvSpPr>
          <p:cNvPr id="8" name="object 8"/>
          <p:cNvSpPr/>
          <p:nvPr/>
        </p:nvSpPr>
        <p:spPr>
          <a:xfrm>
            <a:off x="-12700" y="474662"/>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12700" y="9950450"/>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0" name="object 10"/>
          <p:cNvSpPr txBox="1"/>
          <p:nvPr/>
        </p:nvSpPr>
        <p:spPr>
          <a:xfrm>
            <a:off x="158750" y="562610"/>
            <a:ext cx="18116550" cy="9662612"/>
          </a:xfrm>
          <a:prstGeom prst="rect">
            <a:avLst/>
          </a:prstGeom>
        </p:spPr>
        <p:txBody>
          <a:bodyPr vert="horz" wrap="square" lIns="0" tIns="12065" rIns="0" bIns="0" rtlCol="0">
            <a:spAutoFit/>
          </a:bodyPr>
          <a:lstStyle/>
          <a:p>
            <a:pPr marL="12700">
              <a:lnSpc>
                <a:spcPct val="100000"/>
              </a:lnSpc>
              <a:spcBef>
                <a:spcPts val="95"/>
              </a:spcBef>
            </a:pPr>
            <a:r>
              <a:rPr lang="en-US" sz="2800" b="1" dirty="0">
                <a:solidFill>
                  <a:srgbClr val="262425"/>
                </a:solidFill>
                <a:latin typeface="DejaVu Sans Condensed"/>
                <a:cs typeface="DejaVu Sans Condensed"/>
              </a:rPr>
              <a:t>3. Model Training and Evaluation:</a:t>
            </a:r>
          </a:p>
          <a:p>
            <a:pPr marL="12700">
              <a:lnSpc>
                <a:spcPct val="100000"/>
              </a:lnSpc>
              <a:spcBef>
                <a:spcPts val="95"/>
              </a:spcBef>
            </a:pPr>
            <a:endParaRPr lang="en-US" sz="2400" dirty="0">
              <a:solidFill>
                <a:srgbClr val="262425"/>
              </a:solidFill>
              <a:latin typeface="DejaVu Sans Condensed"/>
              <a:cs typeface="DejaVu Sans Condensed"/>
            </a:endParaRPr>
          </a:p>
          <a:p>
            <a:pPr marL="12700">
              <a:lnSpc>
                <a:spcPct val="100000"/>
              </a:lnSpc>
              <a:spcBef>
                <a:spcPts val="95"/>
              </a:spcBef>
            </a:pPr>
            <a:r>
              <a:rPr lang="en-US" sz="2400" dirty="0">
                <a:solidFill>
                  <a:srgbClr val="262425"/>
                </a:solidFill>
                <a:latin typeface="DejaVu Sans Condensed"/>
                <a:cs typeface="DejaVu Sans Condensed"/>
              </a:rPr>
              <a:t>The preprocessed email data and corresponding labels (spam/not spam) will be used to train the CNN model.</a:t>
            </a:r>
          </a:p>
          <a:p>
            <a:pPr marL="12700">
              <a:lnSpc>
                <a:spcPct val="100000"/>
              </a:lnSpc>
              <a:spcBef>
                <a:spcPts val="95"/>
              </a:spcBef>
            </a:pPr>
            <a:r>
              <a:rPr lang="en-US" sz="2400" dirty="0">
                <a:solidFill>
                  <a:srgbClr val="262425"/>
                </a:solidFill>
                <a:latin typeface="DejaVu Sans Condensed"/>
                <a:cs typeface="DejaVu Sans Condensed"/>
              </a:rPr>
              <a:t>During training, the model adjusts the weights and biases of its layers to minimize the loss function (e.g., binary cross-entropy for spam classification) and improve its ability to distinguish between spam and non-spam emails.</a:t>
            </a:r>
          </a:p>
          <a:p>
            <a:pPr marL="12700">
              <a:lnSpc>
                <a:spcPct val="100000"/>
              </a:lnSpc>
              <a:spcBef>
                <a:spcPts val="95"/>
              </a:spcBef>
            </a:pPr>
            <a:r>
              <a:rPr lang="en-US" sz="2400" dirty="0">
                <a:solidFill>
                  <a:srgbClr val="262425"/>
                </a:solidFill>
                <a:latin typeface="DejaVu Sans Condensed"/>
                <a:cs typeface="DejaVu Sans Condensed"/>
              </a:rPr>
              <a:t>Metrics like accuracy, precision, recall, and F1-score will be used to evaluate the model's performance on a separate validation set.</a:t>
            </a:r>
          </a:p>
          <a:p>
            <a:pPr marL="12700">
              <a:lnSpc>
                <a:spcPct val="100000"/>
              </a:lnSpc>
              <a:spcBef>
                <a:spcPts val="95"/>
              </a:spcBef>
            </a:pPr>
            <a:r>
              <a:rPr lang="en-US" sz="2400" dirty="0">
                <a:solidFill>
                  <a:srgbClr val="262425"/>
                </a:solidFill>
                <a:latin typeface="DejaVu Sans Condensed"/>
                <a:cs typeface="DejaVu Sans Condensed"/>
              </a:rPr>
              <a:t>Techniques like hyperparameter tuning can be employed to optimize the model's performance.</a:t>
            </a:r>
          </a:p>
          <a:p>
            <a:pPr marL="12700">
              <a:lnSpc>
                <a:spcPct val="100000"/>
              </a:lnSpc>
              <a:spcBef>
                <a:spcPts val="95"/>
              </a:spcBef>
            </a:pPr>
            <a:endParaRPr lang="en-US" sz="2400" dirty="0">
              <a:solidFill>
                <a:srgbClr val="262425"/>
              </a:solidFill>
              <a:latin typeface="DejaVu Sans Condensed"/>
              <a:cs typeface="DejaVu Sans Condensed"/>
            </a:endParaRPr>
          </a:p>
          <a:p>
            <a:pPr marL="12700">
              <a:lnSpc>
                <a:spcPct val="100000"/>
              </a:lnSpc>
              <a:spcBef>
                <a:spcPts val="95"/>
              </a:spcBef>
            </a:pPr>
            <a:r>
              <a:rPr lang="en-US" sz="2800" b="1" dirty="0">
                <a:solidFill>
                  <a:srgbClr val="262425"/>
                </a:solidFill>
                <a:latin typeface="DejaVu Sans Condensed"/>
                <a:cs typeface="DejaVu Sans Condensed"/>
              </a:rPr>
              <a:t>4. API Integration (Optional):</a:t>
            </a:r>
          </a:p>
          <a:p>
            <a:pPr marL="12700">
              <a:lnSpc>
                <a:spcPct val="100000"/>
              </a:lnSpc>
              <a:spcBef>
                <a:spcPts val="95"/>
              </a:spcBef>
            </a:pPr>
            <a:endParaRPr lang="en-US" sz="2400" dirty="0">
              <a:solidFill>
                <a:srgbClr val="262425"/>
              </a:solidFill>
              <a:latin typeface="DejaVu Sans Condensed"/>
              <a:cs typeface="DejaVu Sans Condensed"/>
            </a:endParaRPr>
          </a:p>
          <a:p>
            <a:pPr marL="12700">
              <a:lnSpc>
                <a:spcPct val="100000"/>
              </a:lnSpc>
              <a:spcBef>
                <a:spcPts val="95"/>
              </a:spcBef>
            </a:pPr>
            <a:r>
              <a:rPr lang="en-US" sz="2400" dirty="0">
                <a:solidFill>
                  <a:srgbClr val="262425"/>
                </a:solidFill>
                <a:latin typeface="DejaVu Sans Condensed"/>
                <a:cs typeface="DejaVu Sans Condensed"/>
              </a:rPr>
              <a:t>Once trained and evaluated, the model can be integrated into a web API framework like Flask or Django. This allows other applications or services to interact with the spam detection system programmatically.</a:t>
            </a:r>
          </a:p>
          <a:p>
            <a:pPr marL="12700">
              <a:lnSpc>
                <a:spcPct val="100000"/>
              </a:lnSpc>
              <a:spcBef>
                <a:spcPts val="95"/>
              </a:spcBef>
            </a:pPr>
            <a:r>
              <a:rPr lang="en-US" sz="2400" dirty="0">
                <a:solidFill>
                  <a:srgbClr val="262425"/>
                </a:solidFill>
                <a:latin typeface="DejaVu Sans Condensed"/>
                <a:cs typeface="DejaVu Sans Condensed"/>
              </a:rPr>
              <a:t>The API can expose an endpoint that accepts an email message as input (text or raw email format) and returns a JSON response with the predicted spam probability (between 0 and 1).</a:t>
            </a:r>
          </a:p>
          <a:p>
            <a:pPr marL="12700">
              <a:lnSpc>
                <a:spcPct val="100000"/>
              </a:lnSpc>
              <a:spcBef>
                <a:spcPts val="95"/>
              </a:spcBef>
            </a:pPr>
            <a:r>
              <a:rPr lang="en-US" sz="2400" dirty="0">
                <a:solidFill>
                  <a:srgbClr val="262425"/>
                </a:solidFill>
                <a:latin typeface="DejaVu Sans Condensed"/>
                <a:cs typeface="DejaVu Sans Condensed"/>
              </a:rPr>
              <a:t>This API can be leveraged by email clients, web applications, or other services to perform real-time spam detection and filtering.</a:t>
            </a:r>
          </a:p>
          <a:p>
            <a:pPr marL="12700">
              <a:lnSpc>
                <a:spcPct val="100000"/>
              </a:lnSpc>
              <a:spcBef>
                <a:spcPts val="95"/>
              </a:spcBef>
            </a:pPr>
            <a:endParaRPr lang="en-US" sz="2800" b="1" dirty="0">
              <a:solidFill>
                <a:srgbClr val="262425"/>
              </a:solidFill>
              <a:latin typeface="DejaVu Sans Condensed"/>
              <a:cs typeface="DejaVu Sans Condensed"/>
            </a:endParaRPr>
          </a:p>
          <a:p>
            <a:pPr marL="12700">
              <a:lnSpc>
                <a:spcPct val="100000"/>
              </a:lnSpc>
              <a:spcBef>
                <a:spcPts val="95"/>
              </a:spcBef>
            </a:pPr>
            <a:r>
              <a:rPr lang="en-US" sz="2800" b="1" dirty="0">
                <a:latin typeface="DejaVu Sans Condensed"/>
                <a:cs typeface="DejaVu Sans Condensed"/>
              </a:rPr>
              <a:t>5. Deployment and User Interface (Optional):</a:t>
            </a:r>
          </a:p>
          <a:p>
            <a:pPr marL="12700">
              <a:lnSpc>
                <a:spcPct val="100000"/>
              </a:lnSpc>
              <a:spcBef>
                <a:spcPts val="95"/>
              </a:spcBef>
            </a:pPr>
            <a:endParaRPr lang="en-US" sz="2400" dirty="0">
              <a:latin typeface="DejaVu Sans Condensed"/>
              <a:cs typeface="DejaVu Sans Condensed"/>
            </a:endParaRPr>
          </a:p>
          <a:p>
            <a:pPr marL="12700">
              <a:lnSpc>
                <a:spcPct val="100000"/>
              </a:lnSpc>
              <a:spcBef>
                <a:spcPts val="95"/>
              </a:spcBef>
            </a:pPr>
            <a:r>
              <a:rPr lang="en-US" sz="2400" dirty="0">
                <a:latin typeface="DejaVu Sans Condensed"/>
                <a:cs typeface="DejaVu Sans Condensed"/>
              </a:rPr>
              <a:t>The trained model (with or without API integration) can be deployed as part of an email service provider's infrastructure for real-time spam detection.</a:t>
            </a:r>
          </a:p>
          <a:p>
            <a:pPr marL="12700">
              <a:lnSpc>
                <a:spcPct val="100000"/>
              </a:lnSpc>
              <a:spcBef>
                <a:spcPts val="95"/>
              </a:spcBef>
            </a:pPr>
            <a:r>
              <a:rPr lang="en-US" sz="2400" dirty="0">
                <a:latin typeface="DejaVu Sans Condensed"/>
                <a:cs typeface="DejaVu Sans Condensed"/>
              </a:rPr>
              <a:t>A user interface could be developed to allow users to view the spam detection results and potentially customize filtering parameters based on their preferences.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275" y="-263824"/>
            <a:ext cx="18307050" cy="2688590"/>
            <a:chOff x="-9359" y="-8958"/>
            <a:chExt cx="18307050" cy="2688590"/>
          </a:xfrm>
        </p:grpSpPr>
        <p:sp>
          <p:nvSpPr>
            <p:cNvPr id="3" name="object 3"/>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sp>
          <p:nvSpPr>
            <p:cNvPr id="4" name="object 4"/>
            <p:cNvSpPr/>
            <p:nvPr/>
          </p:nvSpPr>
          <p:spPr>
            <a:xfrm>
              <a:off x="15933291" y="0"/>
              <a:ext cx="2355215" cy="2670810"/>
            </a:xfrm>
            <a:custGeom>
              <a:avLst/>
              <a:gdLst/>
              <a:ahLst/>
              <a:cxnLst/>
              <a:rect l="l" t="t" r="r" b="b"/>
              <a:pathLst>
                <a:path w="2355215" h="2670810">
                  <a:moveTo>
                    <a:pt x="0" y="1031697"/>
                  </a:moveTo>
                  <a:lnTo>
                    <a:pt x="2031" y="946238"/>
                  </a:lnTo>
                  <a:lnTo>
                    <a:pt x="8889" y="860082"/>
                  </a:lnTo>
                  <a:lnTo>
                    <a:pt x="19938" y="775322"/>
                  </a:lnTo>
                  <a:lnTo>
                    <a:pt x="35813" y="691235"/>
                  </a:lnTo>
                  <a:lnTo>
                    <a:pt x="55752" y="607847"/>
                  </a:lnTo>
                  <a:lnTo>
                    <a:pt x="79882" y="525144"/>
                  </a:lnTo>
                  <a:lnTo>
                    <a:pt x="108838" y="444512"/>
                  </a:lnTo>
                  <a:lnTo>
                    <a:pt x="141858" y="365251"/>
                  </a:lnTo>
                  <a:lnTo>
                    <a:pt x="178434" y="287375"/>
                  </a:lnTo>
                  <a:lnTo>
                    <a:pt x="219836" y="212267"/>
                  </a:lnTo>
                  <a:lnTo>
                    <a:pt x="264540" y="139204"/>
                  </a:lnTo>
                  <a:lnTo>
                    <a:pt x="312800" y="68224"/>
                  </a:lnTo>
                  <a:lnTo>
                    <a:pt x="365242" y="0"/>
                  </a:lnTo>
                </a:path>
                <a:path w="2355215" h="2670810">
                  <a:moveTo>
                    <a:pt x="2354706" y="2504735"/>
                  </a:moveTo>
                  <a:lnTo>
                    <a:pt x="2305303" y="2528582"/>
                  </a:lnTo>
                  <a:lnTo>
                    <a:pt x="2225928" y="2561666"/>
                  </a:lnTo>
                  <a:lnTo>
                    <a:pt x="2145410" y="2589923"/>
                  </a:lnTo>
                  <a:lnTo>
                    <a:pt x="2062606" y="2614739"/>
                  </a:lnTo>
                  <a:lnTo>
                    <a:pt x="1979294" y="2634716"/>
                  </a:lnTo>
                  <a:lnTo>
                    <a:pt x="1895220" y="2650566"/>
                  </a:lnTo>
                  <a:lnTo>
                    <a:pt x="1809749" y="2661602"/>
                  </a:lnTo>
                  <a:lnTo>
                    <a:pt x="1724278" y="2668485"/>
                  </a:lnTo>
                  <a:lnTo>
                    <a:pt x="1638807" y="2670555"/>
                  </a:lnTo>
                  <a:lnTo>
                    <a:pt x="1638807" y="2669870"/>
                  </a:lnTo>
                  <a:lnTo>
                    <a:pt x="1553336" y="2667799"/>
                  </a:lnTo>
                  <a:lnTo>
                    <a:pt x="1467230" y="2660916"/>
                  </a:lnTo>
                  <a:lnTo>
                    <a:pt x="1382394" y="2649880"/>
                  </a:lnTo>
                  <a:lnTo>
                    <a:pt x="1298320" y="2634030"/>
                  </a:lnTo>
                  <a:lnTo>
                    <a:pt x="1215008" y="2614040"/>
                  </a:lnTo>
                  <a:lnTo>
                    <a:pt x="1132204" y="2589923"/>
                  </a:lnTo>
                  <a:lnTo>
                    <a:pt x="1051686" y="2560980"/>
                  </a:lnTo>
                  <a:lnTo>
                    <a:pt x="972311" y="2528582"/>
                  </a:lnTo>
                  <a:lnTo>
                    <a:pt x="895222" y="2491371"/>
                  </a:lnTo>
                  <a:lnTo>
                    <a:pt x="819403" y="2450706"/>
                  </a:lnTo>
                  <a:lnTo>
                    <a:pt x="746378" y="2405913"/>
                  </a:lnTo>
                  <a:lnTo>
                    <a:pt x="676020" y="2356980"/>
                  </a:lnTo>
                  <a:lnTo>
                    <a:pt x="607821" y="2304605"/>
                  </a:lnTo>
                  <a:lnTo>
                    <a:pt x="542289" y="2249474"/>
                  </a:lnTo>
                  <a:lnTo>
                    <a:pt x="480313" y="2190203"/>
                  </a:lnTo>
                  <a:lnTo>
                    <a:pt x="421004" y="2128176"/>
                  </a:lnTo>
                  <a:lnTo>
                    <a:pt x="365251" y="2062695"/>
                  </a:lnTo>
                  <a:lnTo>
                    <a:pt x="313562" y="1994471"/>
                  </a:lnTo>
                  <a:lnTo>
                    <a:pt x="264540" y="1924176"/>
                  </a:lnTo>
                  <a:lnTo>
                    <a:pt x="219836" y="1851126"/>
                  </a:lnTo>
                  <a:lnTo>
                    <a:pt x="179069" y="1775320"/>
                  </a:lnTo>
                  <a:lnTo>
                    <a:pt x="141858" y="1698129"/>
                  </a:lnTo>
                  <a:lnTo>
                    <a:pt x="108838" y="1618868"/>
                  </a:lnTo>
                  <a:lnTo>
                    <a:pt x="80517" y="1538236"/>
                  </a:lnTo>
                  <a:lnTo>
                    <a:pt x="55752" y="1455534"/>
                  </a:lnTo>
                  <a:lnTo>
                    <a:pt x="35813" y="1372146"/>
                  </a:lnTo>
                  <a:lnTo>
                    <a:pt x="19938" y="1288059"/>
                  </a:lnTo>
                  <a:lnTo>
                    <a:pt x="8889" y="1202613"/>
                  </a:lnTo>
                  <a:lnTo>
                    <a:pt x="2031" y="1117155"/>
                  </a:lnTo>
                  <a:lnTo>
                    <a:pt x="0" y="1031697"/>
                  </a:lnTo>
                </a:path>
              </a:pathLst>
            </a:custGeom>
            <a:ln w="17918">
              <a:solidFill>
                <a:srgbClr val="262425"/>
              </a:solidFill>
            </a:ln>
          </p:spPr>
          <p:txBody>
            <a:bodyPr wrap="square" lIns="0" tIns="0" rIns="0" bIns="0" rtlCol="0"/>
            <a:lstStyle/>
            <a:p>
              <a:endParaRPr/>
            </a:p>
          </p:txBody>
        </p:sp>
        <p:sp>
          <p:nvSpPr>
            <p:cNvPr id="5" name="object 5"/>
            <p:cNvSpPr/>
            <p:nvPr/>
          </p:nvSpPr>
          <p:spPr>
            <a:xfrm>
              <a:off x="16534890" y="0"/>
              <a:ext cx="1753235" cy="2069464"/>
            </a:xfrm>
            <a:custGeom>
              <a:avLst/>
              <a:gdLst/>
              <a:ahLst/>
              <a:cxnLst/>
              <a:rect l="l" t="t" r="r" b="b"/>
              <a:pathLst>
                <a:path w="1753234" h="2069464">
                  <a:moveTo>
                    <a:pt x="1145502" y="0"/>
                  </a:moveTo>
                  <a:lnTo>
                    <a:pt x="928914" y="0"/>
                  </a:lnTo>
                  <a:lnTo>
                    <a:pt x="875283" y="7569"/>
                  </a:lnTo>
                  <a:lnTo>
                    <a:pt x="821435" y="17221"/>
                  </a:lnTo>
                  <a:lnTo>
                    <a:pt x="768476" y="29629"/>
                  </a:lnTo>
                  <a:lnTo>
                    <a:pt x="716787" y="45478"/>
                  </a:lnTo>
                  <a:lnTo>
                    <a:pt x="665733" y="63398"/>
                  </a:lnTo>
                  <a:lnTo>
                    <a:pt x="615441" y="84073"/>
                  </a:lnTo>
                  <a:lnTo>
                    <a:pt x="566546" y="107505"/>
                  </a:lnTo>
                  <a:lnTo>
                    <a:pt x="518921" y="133692"/>
                  </a:lnTo>
                  <a:lnTo>
                    <a:pt x="472058" y="161950"/>
                  </a:lnTo>
                  <a:lnTo>
                    <a:pt x="427227" y="192277"/>
                  </a:lnTo>
                  <a:lnTo>
                    <a:pt x="384555" y="225348"/>
                  </a:lnTo>
                  <a:lnTo>
                    <a:pt x="343153" y="261188"/>
                  </a:lnTo>
                  <a:lnTo>
                    <a:pt x="303910" y="298411"/>
                  </a:lnTo>
                  <a:lnTo>
                    <a:pt x="266699" y="337692"/>
                  </a:lnTo>
                  <a:lnTo>
                    <a:pt x="230885" y="379044"/>
                  </a:lnTo>
                  <a:lnTo>
                    <a:pt x="197738" y="421766"/>
                  </a:lnTo>
                  <a:lnTo>
                    <a:pt x="167512" y="466572"/>
                  </a:lnTo>
                  <a:lnTo>
                    <a:pt x="139191" y="512737"/>
                  </a:lnTo>
                  <a:lnTo>
                    <a:pt x="113029" y="560984"/>
                  </a:lnTo>
                  <a:lnTo>
                    <a:pt x="89534" y="609917"/>
                  </a:lnTo>
                  <a:lnTo>
                    <a:pt x="68960" y="660222"/>
                  </a:lnTo>
                  <a:lnTo>
                    <a:pt x="51053" y="711225"/>
                  </a:lnTo>
                  <a:lnTo>
                    <a:pt x="35178" y="762914"/>
                  </a:lnTo>
                  <a:lnTo>
                    <a:pt x="22732" y="815974"/>
                  </a:lnTo>
                  <a:lnTo>
                    <a:pt x="13080" y="869734"/>
                  </a:lnTo>
                  <a:lnTo>
                    <a:pt x="5460" y="923493"/>
                  </a:lnTo>
                  <a:lnTo>
                    <a:pt x="1396" y="977252"/>
                  </a:lnTo>
                  <a:lnTo>
                    <a:pt x="0" y="1031697"/>
                  </a:lnTo>
                  <a:lnTo>
                    <a:pt x="1396" y="1086129"/>
                  </a:lnTo>
                  <a:lnTo>
                    <a:pt x="5460" y="1139888"/>
                  </a:lnTo>
                  <a:lnTo>
                    <a:pt x="13080" y="1193647"/>
                  </a:lnTo>
                  <a:lnTo>
                    <a:pt x="22732" y="1247406"/>
                  </a:lnTo>
                  <a:lnTo>
                    <a:pt x="35178" y="1299781"/>
                  </a:lnTo>
                  <a:lnTo>
                    <a:pt x="51053" y="1352156"/>
                  </a:lnTo>
                  <a:lnTo>
                    <a:pt x="68960" y="1403159"/>
                  </a:lnTo>
                  <a:lnTo>
                    <a:pt x="89534" y="1453464"/>
                  </a:lnTo>
                  <a:lnTo>
                    <a:pt x="113029" y="1502397"/>
                  </a:lnTo>
                  <a:lnTo>
                    <a:pt x="139191" y="1549958"/>
                  </a:lnTo>
                  <a:lnTo>
                    <a:pt x="167512" y="1596135"/>
                  </a:lnTo>
                  <a:lnTo>
                    <a:pt x="198500" y="1640928"/>
                  </a:lnTo>
                  <a:lnTo>
                    <a:pt x="231520" y="1684350"/>
                  </a:lnTo>
                  <a:lnTo>
                    <a:pt x="266699" y="1725002"/>
                  </a:lnTo>
                  <a:lnTo>
                    <a:pt x="303910" y="1764982"/>
                  </a:lnTo>
                  <a:lnTo>
                    <a:pt x="343153" y="1802193"/>
                  </a:lnTo>
                  <a:lnTo>
                    <a:pt x="384555" y="1837334"/>
                  </a:lnTo>
                  <a:lnTo>
                    <a:pt x="427989" y="1870430"/>
                  </a:lnTo>
                  <a:lnTo>
                    <a:pt x="472820" y="1900745"/>
                  </a:lnTo>
                  <a:lnTo>
                    <a:pt x="518921" y="1929688"/>
                  </a:lnTo>
                  <a:lnTo>
                    <a:pt x="566546" y="1955190"/>
                  </a:lnTo>
                  <a:lnTo>
                    <a:pt x="615441" y="1978621"/>
                  </a:lnTo>
                  <a:lnTo>
                    <a:pt x="665733" y="1999297"/>
                  </a:lnTo>
                  <a:lnTo>
                    <a:pt x="716787" y="2017217"/>
                  </a:lnTo>
                  <a:lnTo>
                    <a:pt x="769111" y="2033066"/>
                  </a:lnTo>
                  <a:lnTo>
                    <a:pt x="821435" y="2045474"/>
                  </a:lnTo>
                  <a:lnTo>
                    <a:pt x="875283" y="2055126"/>
                  </a:lnTo>
                  <a:lnTo>
                    <a:pt x="929004" y="2062695"/>
                  </a:lnTo>
                  <a:lnTo>
                    <a:pt x="982725" y="2066835"/>
                  </a:lnTo>
                  <a:lnTo>
                    <a:pt x="1037208" y="2068220"/>
                  </a:lnTo>
                  <a:lnTo>
                    <a:pt x="1037208" y="2068906"/>
                  </a:lnTo>
                  <a:lnTo>
                    <a:pt x="1091691" y="2067521"/>
                  </a:lnTo>
                  <a:lnTo>
                    <a:pt x="1145412" y="2063394"/>
                  </a:lnTo>
                  <a:lnTo>
                    <a:pt x="1199133" y="2055812"/>
                  </a:lnTo>
                  <a:lnTo>
                    <a:pt x="1252981" y="2046160"/>
                  </a:lnTo>
                  <a:lnTo>
                    <a:pt x="1305305" y="2033765"/>
                  </a:lnTo>
                  <a:lnTo>
                    <a:pt x="1357629" y="2017902"/>
                  </a:lnTo>
                  <a:lnTo>
                    <a:pt x="1408683" y="1999995"/>
                  </a:lnTo>
                  <a:lnTo>
                    <a:pt x="1458975" y="1979307"/>
                  </a:lnTo>
                  <a:lnTo>
                    <a:pt x="1507870" y="1955876"/>
                  </a:lnTo>
                  <a:lnTo>
                    <a:pt x="1555495" y="1929688"/>
                  </a:lnTo>
                  <a:lnTo>
                    <a:pt x="1601596" y="1901431"/>
                  </a:lnTo>
                  <a:lnTo>
                    <a:pt x="1646427" y="1870430"/>
                  </a:lnTo>
                  <a:lnTo>
                    <a:pt x="1689861" y="1837334"/>
                  </a:lnTo>
                  <a:lnTo>
                    <a:pt x="1730501" y="1802193"/>
                  </a:lnTo>
                  <a:lnTo>
                    <a:pt x="1753107" y="1781166"/>
                  </a:lnTo>
                  <a:lnTo>
                    <a:pt x="1753107" y="281908"/>
                  </a:lnTo>
                  <a:lnTo>
                    <a:pt x="1689861" y="225348"/>
                  </a:lnTo>
                  <a:lnTo>
                    <a:pt x="1647189" y="192277"/>
                  </a:lnTo>
                  <a:lnTo>
                    <a:pt x="1602358" y="161950"/>
                  </a:lnTo>
                  <a:lnTo>
                    <a:pt x="1556130" y="133692"/>
                  </a:lnTo>
                  <a:lnTo>
                    <a:pt x="1507870" y="107505"/>
                  </a:lnTo>
                  <a:lnTo>
                    <a:pt x="1458975" y="84073"/>
                  </a:lnTo>
                  <a:lnTo>
                    <a:pt x="1408683" y="63398"/>
                  </a:lnTo>
                  <a:lnTo>
                    <a:pt x="1357629" y="45478"/>
                  </a:lnTo>
                  <a:lnTo>
                    <a:pt x="1305940" y="29629"/>
                  </a:lnTo>
                  <a:lnTo>
                    <a:pt x="1252981" y="17221"/>
                  </a:lnTo>
                  <a:lnTo>
                    <a:pt x="1199133" y="7569"/>
                  </a:lnTo>
                  <a:lnTo>
                    <a:pt x="1145502"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3175">
              <a:solidFill>
                <a:srgbClr val="FFFFFF"/>
              </a:solidFill>
            </a:ln>
          </p:spPr>
          <p:txBody>
            <a:bodyPr wrap="square" lIns="0" tIns="0" rIns="0" bIns="0" rtlCol="0"/>
            <a:lstStyle/>
            <a:p>
              <a:endParaRPr/>
            </a:p>
          </p:txBody>
        </p:sp>
        <p:sp>
          <p:nvSpPr>
            <p:cNvPr id="7" name="object 7"/>
            <p:cNvSpPr/>
            <p:nvPr/>
          </p:nvSpPr>
          <p:spPr>
            <a:xfrm>
              <a:off x="16534890" y="0"/>
              <a:ext cx="1753235" cy="2069464"/>
            </a:xfrm>
            <a:custGeom>
              <a:avLst/>
              <a:gdLst/>
              <a:ahLst/>
              <a:cxnLst/>
              <a:rect l="l" t="t" r="r" b="b"/>
              <a:pathLst>
                <a:path w="1753234" h="2069464">
                  <a:moveTo>
                    <a:pt x="0" y="1031697"/>
                  </a:moveTo>
                  <a:lnTo>
                    <a:pt x="1396" y="977252"/>
                  </a:lnTo>
                  <a:lnTo>
                    <a:pt x="5460" y="923493"/>
                  </a:lnTo>
                  <a:lnTo>
                    <a:pt x="13080" y="869734"/>
                  </a:lnTo>
                  <a:lnTo>
                    <a:pt x="22732" y="815974"/>
                  </a:lnTo>
                  <a:lnTo>
                    <a:pt x="35178" y="762914"/>
                  </a:lnTo>
                  <a:lnTo>
                    <a:pt x="51053" y="711225"/>
                  </a:lnTo>
                  <a:lnTo>
                    <a:pt x="68960" y="660222"/>
                  </a:lnTo>
                  <a:lnTo>
                    <a:pt x="89534" y="609917"/>
                  </a:lnTo>
                  <a:lnTo>
                    <a:pt x="113029" y="560984"/>
                  </a:lnTo>
                  <a:lnTo>
                    <a:pt x="139191" y="512737"/>
                  </a:lnTo>
                  <a:lnTo>
                    <a:pt x="167512" y="466572"/>
                  </a:lnTo>
                  <a:lnTo>
                    <a:pt x="197738" y="421766"/>
                  </a:lnTo>
                  <a:lnTo>
                    <a:pt x="230885" y="379044"/>
                  </a:lnTo>
                  <a:lnTo>
                    <a:pt x="266699" y="337692"/>
                  </a:lnTo>
                  <a:lnTo>
                    <a:pt x="303910" y="298411"/>
                  </a:lnTo>
                  <a:lnTo>
                    <a:pt x="343153" y="261188"/>
                  </a:lnTo>
                  <a:lnTo>
                    <a:pt x="384555" y="225348"/>
                  </a:lnTo>
                  <a:lnTo>
                    <a:pt x="427227" y="192277"/>
                  </a:lnTo>
                  <a:lnTo>
                    <a:pt x="472058" y="161950"/>
                  </a:lnTo>
                  <a:lnTo>
                    <a:pt x="518921" y="133692"/>
                  </a:lnTo>
                  <a:lnTo>
                    <a:pt x="566546" y="107505"/>
                  </a:lnTo>
                  <a:lnTo>
                    <a:pt x="615441" y="84073"/>
                  </a:lnTo>
                  <a:lnTo>
                    <a:pt x="665733" y="63398"/>
                  </a:lnTo>
                  <a:lnTo>
                    <a:pt x="716787" y="45478"/>
                  </a:lnTo>
                  <a:lnTo>
                    <a:pt x="768476" y="29629"/>
                  </a:lnTo>
                  <a:lnTo>
                    <a:pt x="821435" y="17221"/>
                  </a:lnTo>
                  <a:lnTo>
                    <a:pt x="875283" y="7569"/>
                  </a:lnTo>
                  <a:lnTo>
                    <a:pt x="928914" y="0"/>
                  </a:lnTo>
                </a:path>
                <a:path w="1753234" h="2069464">
                  <a:moveTo>
                    <a:pt x="1145502" y="0"/>
                  </a:moveTo>
                  <a:lnTo>
                    <a:pt x="1199133" y="7569"/>
                  </a:lnTo>
                  <a:lnTo>
                    <a:pt x="1252981" y="17221"/>
                  </a:lnTo>
                  <a:lnTo>
                    <a:pt x="1305940" y="29629"/>
                  </a:lnTo>
                  <a:lnTo>
                    <a:pt x="1357629" y="45478"/>
                  </a:lnTo>
                  <a:lnTo>
                    <a:pt x="1408683" y="63398"/>
                  </a:lnTo>
                  <a:lnTo>
                    <a:pt x="1458975" y="84073"/>
                  </a:lnTo>
                  <a:lnTo>
                    <a:pt x="1507870" y="107505"/>
                  </a:lnTo>
                  <a:lnTo>
                    <a:pt x="1556130" y="133692"/>
                  </a:lnTo>
                  <a:lnTo>
                    <a:pt x="1602358" y="161950"/>
                  </a:lnTo>
                  <a:lnTo>
                    <a:pt x="1647189" y="192277"/>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5"/>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5"/>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path>
              </a:pathLst>
            </a:custGeom>
            <a:ln w="17918">
              <a:solidFill>
                <a:srgbClr val="4A86E8"/>
              </a:solidFill>
            </a:ln>
          </p:spPr>
          <p:txBody>
            <a:bodyPr wrap="square" lIns="0" tIns="0" rIns="0" bIns="0" rtlCol="0"/>
            <a:lstStyle/>
            <a:p>
              <a:endParaRPr/>
            </a:p>
          </p:txBody>
        </p:sp>
      </p:grpSp>
      <p:sp>
        <p:nvSpPr>
          <p:cNvPr id="10" name="object 10"/>
          <p:cNvSpPr txBox="1"/>
          <p:nvPr/>
        </p:nvSpPr>
        <p:spPr>
          <a:xfrm>
            <a:off x="311989" y="929920"/>
            <a:ext cx="17526000" cy="2511585"/>
          </a:xfrm>
          <a:prstGeom prst="rect">
            <a:avLst/>
          </a:prstGeom>
        </p:spPr>
        <p:txBody>
          <a:bodyPr vert="horz" wrap="square" lIns="0" tIns="13335" rIns="0" bIns="0" rtlCol="0">
            <a:spAutoFit/>
          </a:bodyPr>
          <a:lstStyle/>
          <a:p>
            <a:pPr marL="12700" marR="5080" indent="-635">
              <a:lnSpc>
                <a:spcPct val="100800"/>
              </a:lnSpc>
              <a:spcBef>
                <a:spcPts val="105"/>
              </a:spcBef>
              <a:tabLst>
                <a:tab pos="6040120" algn="l"/>
                <a:tab pos="7536815" algn="l"/>
              </a:tabLst>
            </a:pPr>
            <a:endParaRPr lang="en-US" sz="1550" spc="-10" dirty="0">
              <a:solidFill>
                <a:srgbClr val="262425"/>
              </a:solidFill>
              <a:latin typeface="DejaVu Sans Condensed"/>
              <a:cs typeface="DejaVu Sans Condensed"/>
            </a:endParaRPr>
          </a:p>
          <a:p>
            <a:pPr marL="12700" marR="5080" indent="-635">
              <a:lnSpc>
                <a:spcPct val="100800"/>
              </a:lnSpc>
              <a:spcBef>
                <a:spcPts val="105"/>
              </a:spcBef>
              <a:tabLst>
                <a:tab pos="6040120" algn="l"/>
                <a:tab pos="7536815" algn="l"/>
              </a:tabLst>
            </a:pPr>
            <a:r>
              <a:rPr lang="en-US" sz="2400" b="1" spc="-10" dirty="0">
                <a:solidFill>
                  <a:srgbClr val="262425"/>
                </a:solidFill>
                <a:latin typeface="DejaVu Sans Condensed"/>
                <a:cs typeface="DejaVu Sans Condensed"/>
              </a:rPr>
              <a:t>Step 1: Data Acquisition and Preprocessing</a:t>
            </a:r>
          </a:p>
          <a:p>
            <a:pPr marL="12700" marR="5080" indent="-635">
              <a:lnSpc>
                <a:spcPct val="100800"/>
              </a:lnSpc>
              <a:spcBef>
                <a:spcPts val="105"/>
              </a:spcBef>
              <a:tabLst>
                <a:tab pos="6040120" algn="l"/>
                <a:tab pos="7536815" algn="l"/>
              </a:tabLst>
            </a:pPr>
            <a:endParaRPr lang="en-US" sz="2000" b="1" spc="-10" dirty="0">
              <a:solidFill>
                <a:srgbClr val="262425"/>
              </a:solidFill>
              <a:latin typeface="DejaVu Sans Condensed"/>
              <a:cs typeface="DejaVu Sans Condensed"/>
            </a:endParaRPr>
          </a:p>
          <a:p>
            <a:pPr marL="12700" marR="5080" indent="-635">
              <a:lnSpc>
                <a:spcPct val="100800"/>
              </a:lnSpc>
              <a:spcBef>
                <a:spcPts val="105"/>
              </a:spcBef>
              <a:tabLst>
                <a:tab pos="6040120" algn="l"/>
                <a:tab pos="7536815" algn="l"/>
              </a:tabLst>
            </a:pPr>
            <a:r>
              <a:rPr lang="en-US" sz="2000" b="1" spc="-10" dirty="0">
                <a:solidFill>
                  <a:srgbClr val="262425"/>
                </a:solidFill>
                <a:latin typeface="DejaVu Sans Condensed"/>
                <a:cs typeface="DejaVu Sans Condensed"/>
              </a:rPr>
              <a:t>1. Dataset:</a:t>
            </a:r>
          </a:p>
          <a:p>
            <a:pPr marL="12700" marR="5080" indent="-635">
              <a:lnSpc>
                <a:spcPct val="100800"/>
              </a:lnSpc>
              <a:spcBef>
                <a:spcPts val="105"/>
              </a:spcBef>
              <a:tabLst>
                <a:tab pos="6040120" algn="l"/>
                <a:tab pos="7536815" algn="l"/>
              </a:tabLst>
            </a:pPr>
            <a:endParaRPr lang="en-US" sz="1550" spc="-10" dirty="0">
              <a:solidFill>
                <a:srgbClr val="262425"/>
              </a:solidFill>
              <a:latin typeface="DejaVu Sans Condensed"/>
              <a:cs typeface="DejaVu Sans Condensed"/>
            </a:endParaRPr>
          </a:p>
          <a:p>
            <a:pPr marL="12700" marR="5080" indent="-635">
              <a:lnSpc>
                <a:spcPct val="100800"/>
              </a:lnSpc>
              <a:spcBef>
                <a:spcPts val="105"/>
              </a:spcBef>
              <a:tabLst>
                <a:tab pos="6040120" algn="l"/>
                <a:tab pos="7536815" algn="l"/>
              </a:tabLst>
            </a:pPr>
            <a:r>
              <a:rPr lang="en-US" sz="1550" spc="-10" dirty="0">
                <a:solidFill>
                  <a:srgbClr val="262425"/>
                </a:solidFill>
                <a:latin typeface="DejaVu Sans Condensed"/>
                <a:cs typeface="DejaVu Sans Condensed"/>
              </a:rPr>
              <a:t>Utilize a publicly available dataset like the Spam Assassin Public Corpus ([https://spamassassin.apache.org/old/publiccorpus</a:t>
            </a:r>
            <a:r>
              <a:rPr lang="en-US" sz="1550" spc="-10" dirty="0">
                <a:solidFill>
                  <a:srgbClr val="262425"/>
                </a:solidFill>
                <a:latin typeface="DejaVu Sans Condensed"/>
                <a:cs typeface="DejaVu Sans Condensed"/>
                <a:hlinkClick r:id="rId2" action="ppaction://hlinkpres?slideindex=1&amp;slidetitle="/>
              </a:rPr>
              <a:t>/](</a:t>
            </a:r>
            <a:r>
              <a:rPr lang="en-US" sz="1550" spc="-10" dirty="0">
                <a:solidFill>
                  <a:srgbClr val="262425"/>
                </a:solidFill>
                <a:latin typeface="DejaVu Sans Condensed"/>
                <a:cs typeface="DejaVu Sans Condensed"/>
              </a:rPr>
              <a:t>https://spamassassin.apache.org/old/publiccorpus/)) containing labeled email messages (spam/not spam).</a:t>
            </a:r>
          </a:p>
          <a:p>
            <a:pPr marL="12700" marR="5080" indent="-635">
              <a:lnSpc>
                <a:spcPct val="100800"/>
              </a:lnSpc>
              <a:spcBef>
                <a:spcPts val="105"/>
              </a:spcBef>
              <a:tabLst>
                <a:tab pos="6040120" algn="l"/>
                <a:tab pos="7536815" algn="l"/>
              </a:tabLst>
            </a:pPr>
            <a:r>
              <a:rPr lang="en-US" sz="1550" spc="-10" dirty="0">
                <a:solidFill>
                  <a:srgbClr val="262425"/>
                </a:solidFill>
                <a:latin typeface="DejaVu Sans Condensed"/>
                <a:cs typeface="DejaVu Sans Condensed"/>
              </a:rPr>
              <a:t>Alternatively, consider collecting your own data with user consent, ensuring anonymity and ethical data handling practices (potentially capturing more relevant spam patterns specific to your environment).</a:t>
            </a:r>
          </a:p>
        </p:txBody>
      </p:sp>
      <p:sp>
        <p:nvSpPr>
          <p:cNvPr id="11" name="object 11"/>
          <p:cNvSpPr txBox="1">
            <a:spLocks noGrp="1"/>
          </p:cNvSpPr>
          <p:nvPr>
            <p:ph type="title"/>
          </p:nvPr>
        </p:nvSpPr>
        <p:spPr>
          <a:xfrm>
            <a:off x="3435350" y="385512"/>
            <a:ext cx="8687639" cy="817880"/>
          </a:xfrm>
          <a:prstGeom prst="rect">
            <a:avLst/>
          </a:prstGeom>
        </p:spPr>
        <p:txBody>
          <a:bodyPr vert="horz" wrap="square" lIns="0" tIns="12065" rIns="0" bIns="0" rtlCol="0">
            <a:spAutoFit/>
          </a:bodyPr>
          <a:lstStyle/>
          <a:p>
            <a:pPr marL="1642745">
              <a:lnSpc>
                <a:spcPct val="100000"/>
              </a:lnSpc>
              <a:spcBef>
                <a:spcPts val="95"/>
              </a:spcBef>
            </a:pPr>
            <a:r>
              <a:rPr lang="en-IN" spc="-330" dirty="0">
                <a:latin typeface="Arial"/>
                <a:cs typeface="Arial"/>
              </a:rPr>
              <a:t>PROPOSED SYSTEM</a:t>
            </a:r>
            <a:endParaRPr spc="-470" dirty="0">
              <a:latin typeface="Arial"/>
              <a:cs typeface="Arial"/>
            </a:endParaRPr>
          </a:p>
        </p:txBody>
      </p:sp>
      <p:pic>
        <p:nvPicPr>
          <p:cNvPr id="19" name="Picture 18">
            <a:extLst>
              <a:ext uri="{FF2B5EF4-FFF2-40B4-BE49-F238E27FC236}">
                <a16:creationId xmlns:a16="http://schemas.microsoft.com/office/drawing/2014/main" id="{FB291671-16D9-8697-59AE-B323A5398231}"/>
              </a:ext>
            </a:extLst>
          </p:cNvPr>
          <p:cNvPicPr>
            <a:picLocks noChangeAspect="1"/>
          </p:cNvPicPr>
          <p:nvPr/>
        </p:nvPicPr>
        <p:blipFill>
          <a:blip r:embed="rId3"/>
          <a:stretch>
            <a:fillRect/>
          </a:stretch>
        </p:blipFill>
        <p:spPr>
          <a:xfrm>
            <a:off x="1073150" y="3625851"/>
            <a:ext cx="14422100" cy="6673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13" y="384794"/>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12700" y="9914906"/>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grpSp>
        <p:nvGrpSpPr>
          <p:cNvPr id="5" name="object 5"/>
          <p:cNvGrpSpPr/>
          <p:nvPr/>
        </p:nvGrpSpPr>
        <p:grpSpPr>
          <a:xfrm>
            <a:off x="6073230" y="8575040"/>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46"/>
                  </a:lnTo>
                  <a:lnTo>
                    <a:pt x="9129" y="1532849"/>
                  </a:lnTo>
                  <a:lnTo>
                    <a:pt x="20648" y="1444292"/>
                  </a:lnTo>
                  <a:lnTo>
                    <a:pt x="37209" y="1356453"/>
                  </a:lnTo>
                  <a:lnTo>
                    <a:pt x="58087" y="1269334"/>
                  </a:lnTo>
                  <a:lnTo>
                    <a:pt x="83284" y="1182935"/>
                  </a:lnTo>
                  <a:lnTo>
                    <a:pt x="113523" y="1098698"/>
                  </a:lnTo>
                  <a:lnTo>
                    <a:pt x="148092" y="1015894"/>
                  </a:lnTo>
                  <a:lnTo>
                    <a:pt x="186243" y="934540"/>
                  </a:lnTo>
                  <a:lnTo>
                    <a:pt x="229449" y="856058"/>
                  </a:lnTo>
                  <a:lnTo>
                    <a:pt x="276248" y="779739"/>
                  </a:lnTo>
                  <a:lnTo>
                    <a:pt x="326642" y="705584"/>
                  </a:lnTo>
                  <a:lnTo>
                    <a:pt x="381366" y="634305"/>
                  </a:lnTo>
                  <a:lnTo>
                    <a:pt x="439684" y="566623"/>
                  </a:lnTo>
                  <a:lnTo>
                    <a:pt x="501597" y="501822"/>
                  </a:lnTo>
                  <a:lnTo>
                    <a:pt x="566405" y="439902"/>
                  </a:lnTo>
                  <a:lnTo>
                    <a:pt x="634083" y="381584"/>
                  </a:lnTo>
                  <a:lnTo>
                    <a:pt x="705356" y="326859"/>
                  </a:lnTo>
                  <a:lnTo>
                    <a:pt x="779511" y="276466"/>
                  </a:lnTo>
                  <a:lnTo>
                    <a:pt x="855838" y="229666"/>
                  </a:lnTo>
                  <a:lnTo>
                    <a:pt x="934324" y="186474"/>
                  </a:lnTo>
                  <a:lnTo>
                    <a:pt x="1015667" y="148310"/>
                  </a:lnTo>
                  <a:lnTo>
                    <a:pt x="1098471" y="113753"/>
                  </a:lnTo>
                  <a:lnTo>
                    <a:pt x="1182710" y="83515"/>
                  </a:lnTo>
                  <a:lnTo>
                    <a:pt x="1269109" y="58305"/>
                  </a:lnTo>
                  <a:lnTo>
                    <a:pt x="1356231" y="37426"/>
                  </a:lnTo>
                  <a:lnTo>
                    <a:pt x="1444064" y="20866"/>
                  </a:lnTo>
                  <a:lnTo>
                    <a:pt x="1532621" y="9347"/>
                  </a:lnTo>
                  <a:lnTo>
                    <a:pt x="1622626" y="2146"/>
                  </a:lnTo>
                  <a:lnTo>
                    <a:pt x="1711907" y="0"/>
                  </a:lnTo>
                  <a:lnTo>
                    <a:pt x="1801188" y="2146"/>
                  </a:lnTo>
                  <a:lnTo>
                    <a:pt x="1891180" y="9347"/>
                  </a:lnTo>
                  <a:lnTo>
                    <a:pt x="1979737" y="20866"/>
                  </a:lnTo>
                  <a:lnTo>
                    <a:pt x="2067583" y="37426"/>
                  </a:lnTo>
                  <a:lnTo>
                    <a:pt x="2154692" y="58305"/>
                  </a:lnTo>
                  <a:lnTo>
                    <a:pt x="2241103" y="83515"/>
                  </a:lnTo>
                  <a:lnTo>
                    <a:pt x="2325329" y="113753"/>
                  </a:lnTo>
                  <a:lnTo>
                    <a:pt x="2408133" y="148310"/>
                  </a:lnTo>
                  <a:lnTo>
                    <a:pt x="2489490" y="186474"/>
                  </a:lnTo>
                  <a:lnTo>
                    <a:pt x="2567963" y="229666"/>
                  </a:lnTo>
                  <a:lnTo>
                    <a:pt x="2644290" y="276466"/>
                  </a:lnTo>
                  <a:lnTo>
                    <a:pt x="2718445" y="326859"/>
                  </a:lnTo>
                  <a:lnTo>
                    <a:pt x="2789730" y="381584"/>
                  </a:lnTo>
                  <a:lnTo>
                    <a:pt x="2857409" y="439902"/>
                  </a:lnTo>
                  <a:lnTo>
                    <a:pt x="2922204" y="501822"/>
                  </a:lnTo>
                  <a:lnTo>
                    <a:pt x="2984129" y="566623"/>
                  </a:lnTo>
                  <a:lnTo>
                    <a:pt x="3042448" y="634305"/>
                  </a:lnTo>
                  <a:lnTo>
                    <a:pt x="3097159" y="705584"/>
                  </a:lnTo>
                  <a:lnTo>
                    <a:pt x="3147565" y="779739"/>
                  </a:lnTo>
                  <a:lnTo>
                    <a:pt x="3194365" y="856058"/>
                  </a:lnTo>
                  <a:lnTo>
                    <a:pt x="3237558" y="934540"/>
                  </a:lnTo>
                  <a:lnTo>
                    <a:pt x="3275721" y="1015894"/>
                  </a:lnTo>
                  <a:lnTo>
                    <a:pt x="3310278" y="1098698"/>
                  </a:lnTo>
                  <a:lnTo>
                    <a:pt x="3340517" y="1182935"/>
                  </a:lnTo>
                  <a:lnTo>
                    <a:pt x="3365713" y="1269334"/>
                  </a:lnTo>
                  <a:lnTo>
                    <a:pt x="3386592" y="1356453"/>
                  </a:lnTo>
                  <a:lnTo>
                    <a:pt x="3403153" y="1444292"/>
                  </a:lnTo>
                  <a:lnTo>
                    <a:pt x="3414672" y="1532849"/>
                  </a:lnTo>
                  <a:lnTo>
                    <a:pt x="3421885" y="1622846"/>
                  </a:lnTo>
                  <a:lnTo>
                    <a:pt x="3423814" y="1702598"/>
                  </a:lnTo>
                </a:path>
              </a:pathLst>
            </a:custGeom>
            <a:ln w="18719">
              <a:solidFill>
                <a:srgbClr val="262425"/>
              </a:solidFill>
            </a:ln>
          </p:spPr>
          <p:txBody>
            <a:bodyPr wrap="square" lIns="0" tIns="0" rIns="0" bIns="0" rtlCol="0"/>
            <a:lstStyle/>
            <a:p>
              <a:endParaRPr/>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4"/>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4"/>
                  </a:lnTo>
                  <a:lnTo>
                    <a:pt x="23519" y="858227"/>
                  </a:lnTo>
                  <a:lnTo>
                    <a:pt x="13435" y="914385"/>
                  </a:lnTo>
                  <a:lnTo>
                    <a:pt x="5523" y="970543"/>
                  </a:lnTo>
                  <a:lnTo>
                    <a:pt x="1205" y="1026701"/>
                  </a:lnTo>
                  <a:lnTo>
                    <a:pt x="0" y="1074053"/>
                  </a:lnTo>
                  <a:lnTo>
                    <a:pt x="2166682" y="1074053"/>
                  </a:lnTo>
                  <a:lnTo>
                    <a:pt x="2165488" y="1026701"/>
                  </a:lnTo>
                  <a:lnTo>
                    <a:pt x="2161170" y="970543"/>
                  </a:lnTo>
                  <a:lnTo>
                    <a:pt x="2153245" y="914385"/>
                  </a:lnTo>
                  <a:lnTo>
                    <a:pt x="2143174" y="858227"/>
                  </a:lnTo>
                  <a:lnTo>
                    <a:pt x="2130207" y="802784"/>
                  </a:lnTo>
                  <a:lnTo>
                    <a:pt x="2113646" y="748789"/>
                  </a:lnTo>
                  <a:lnTo>
                    <a:pt x="2094927" y="695509"/>
                  </a:lnTo>
                  <a:lnTo>
                    <a:pt x="2073324" y="642947"/>
                  </a:lnTo>
                  <a:lnTo>
                    <a:pt x="2048851" y="591830"/>
                  </a:lnTo>
                  <a:lnTo>
                    <a:pt x="2021483" y="542151"/>
                  </a:lnTo>
                  <a:lnTo>
                    <a:pt x="1991968" y="493191"/>
                  </a:lnTo>
                  <a:lnTo>
                    <a:pt x="1960294" y="446391"/>
                  </a:lnTo>
                  <a:lnTo>
                    <a:pt x="1925737" y="401751"/>
                  </a:lnTo>
                  <a:lnTo>
                    <a:pt x="1888285" y="358552"/>
                  </a:lnTo>
                  <a:lnTo>
                    <a:pt x="1849410" y="317515"/>
                  </a:lnTo>
                  <a:lnTo>
                    <a:pt x="1808377" y="278636"/>
                  </a:lnTo>
                  <a:lnTo>
                    <a:pt x="1765171" y="241195"/>
                  </a:lnTo>
                  <a:lnTo>
                    <a:pt x="1720531" y="206634"/>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18719">
              <a:solidFill>
                <a:srgbClr val="4A86E8"/>
              </a:solidFill>
            </a:ln>
          </p:spPr>
          <p:txBody>
            <a:bodyPr wrap="square" lIns="0" tIns="0" rIns="0" bIns="0" rtlCol="0"/>
            <a:lstStyle/>
            <a:p>
              <a:endParaRPr/>
            </a:p>
          </p:txBody>
        </p:sp>
      </p:grpSp>
      <p:sp>
        <p:nvSpPr>
          <p:cNvPr id="12" name="object 12"/>
          <p:cNvSpPr txBox="1"/>
          <p:nvPr/>
        </p:nvSpPr>
        <p:spPr>
          <a:xfrm>
            <a:off x="2038985" y="545792"/>
            <a:ext cx="8868485" cy="399468"/>
          </a:xfrm>
          <a:prstGeom prst="rect">
            <a:avLst/>
          </a:prstGeom>
        </p:spPr>
        <p:txBody>
          <a:bodyPr vert="horz" wrap="square" lIns="0" tIns="27305" rIns="0" bIns="0" rtlCol="0">
            <a:spAutoFit/>
          </a:bodyPr>
          <a:lstStyle/>
          <a:p>
            <a:pPr marL="12700" marR="5080">
              <a:lnSpc>
                <a:spcPts val="2850"/>
              </a:lnSpc>
              <a:spcBef>
                <a:spcPts val="215"/>
              </a:spcBef>
              <a:tabLst>
                <a:tab pos="5770880" algn="l"/>
              </a:tabLst>
            </a:pPr>
            <a:r>
              <a:rPr lang="en-US" sz="2800" b="1" spc="45" dirty="0">
                <a:solidFill>
                  <a:srgbClr val="262425"/>
                </a:solidFill>
                <a:latin typeface="DejaVu Sans Condensed"/>
                <a:cs typeface="DejaVu Sans Condensed"/>
              </a:rPr>
              <a:t>2. Code (Python with pandas and NLTK):</a:t>
            </a:r>
            <a:endParaRPr sz="2800" b="1" dirty="0">
              <a:latin typeface="DejaVu Sans Condensed"/>
              <a:cs typeface="DejaVu Sans Condensed"/>
            </a:endParaRPr>
          </a:p>
        </p:txBody>
      </p:sp>
      <p:sp>
        <p:nvSpPr>
          <p:cNvPr id="14" name="object 14"/>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pic>
        <p:nvPicPr>
          <p:cNvPr id="18" name="Picture 17">
            <a:extLst>
              <a:ext uri="{FF2B5EF4-FFF2-40B4-BE49-F238E27FC236}">
                <a16:creationId xmlns:a16="http://schemas.microsoft.com/office/drawing/2014/main" id="{80C8B508-2451-FD41-E681-F37223F3D50E}"/>
              </a:ext>
            </a:extLst>
          </p:cNvPr>
          <p:cNvPicPr>
            <a:picLocks noChangeAspect="1"/>
          </p:cNvPicPr>
          <p:nvPr/>
        </p:nvPicPr>
        <p:blipFill>
          <a:blip r:embed="rId2"/>
          <a:stretch>
            <a:fillRect/>
          </a:stretch>
        </p:blipFill>
        <p:spPr>
          <a:xfrm>
            <a:off x="387350" y="1166714"/>
            <a:ext cx="11544300" cy="8856126"/>
          </a:xfrm>
          <a:prstGeom prst="rect">
            <a:avLst/>
          </a:prstGeom>
        </p:spPr>
      </p:pic>
      <p:sp>
        <p:nvSpPr>
          <p:cNvPr id="19" name="TextBox 18">
            <a:extLst>
              <a:ext uri="{FF2B5EF4-FFF2-40B4-BE49-F238E27FC236}">
                <a16:creationId xmlns:a16="http://schemas.microsoft.com/office/drawing/2014/main" id="{3C1B58AD-E523-3262-D86F-68C41F2D2B2F}"/>
              </a:ext>
            </a:extLst>
          </p:cNvPr>
          <p:cNvSpPr txBox="1"/>
          <p:nvPr/>
        </p:nvSpPr>
        <p:spPr>
          <a:xfrm>
            <a:off x="11931650" y="2544044"/>
            <a:ext cx="6319837" cy="4524315"/>
          </a:xfrm>
          <a:prstGeom prst="rect">
            <a:avLst/>
          </a:prstGeom>
          <a:solidFill>
            <a:schemeClr val="tx2">
              <a:lumMod val="20000"/>
              <a:lumOff val="80000"/>
            </a:schemeClr>
          </a:solidFill>
        </p:spPr>
        <p:txBody>
          <a:bodyPr wrap="square" rtlCol="0">
            <a:spAutoFit/>
          </a:bodyPr>
          <a:lstStyle/>
          <a:p>
            <a:r>
              <a:rPr lang="en-US" sz="2400" b="1" dirty="0"/>
              <a:t>This code snippet:</a:t>
            </a:r>
          </a:p>
          <a:p>
            <a:endParaRPr lang="en-US" sz="2400" b="1" dirty="0"/>
          </a:p>
          <a:p>
            <a:r>
              <a:rPr lang="en-US" sz="2400" b="1" dirty="0"/>
              <a:t>Loads the dataset using pandas.</a:t>
            </a:r>
          </a:p>
          <a:p>
            <a:r>
              <a:rPr lang="en-US" sz="2400" b="1" dirty="0"/>
              <a:t>Extracts email text from the designated column.</a:t>
            </a:r>
          </a:p>
          <a:p>
            <a:r>
              <a:rPr lang="en-US" sz="2400" b="1" dirty="0"/>
              <a:t>Performs basic text cleaning steps: Lowercase conversion, whitespace removal, special character removal (except spaces), tokenization, and stop word removal.</a:t>
            </a:r>
          </a:p>
          <a:p>
            <a:r>
              <a:rPr lang="en-US" sz="2400" b="1" dirty="0"/>
              <a:t>Splits the data into features (`X` - cleaned text) and labels (`y` - spam/not spam).</a:t>
            </a:r>
            <a:endParaRPr lang="en-IN"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grpSp>
        <p:nvGrpSpPr>
          <p:cNvPr id="3" name="object 3"/>
          <p:cNvGrpSpPr/>
          <p:nvPr/>
        </p:nvGrpSpPr>
        <p:grpSpPr>
          <a:xfrm>
            <a:off x="0" y="7637754"/>
            <a:ext cx="18288000" cy="2649855"/>
            <a:chOff x="0" y="7637754"/>
            <a:chExt cx="18288000" cy="2649855"/>
          </a:xfrm>
        </p:grpSpPr>
        <p:sp>
          <p:nvSpPr>
            <p:cNvPr id="4" name="object 4"/>
            <p:cNvSpPr/>
            <p:nvPr/>
          </p:nvSpPr>
          <p:spPr>
            <a:xfrm>
              <a:off x="0" y="9739244"/>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6" name="object 6"/>
            <p:cNvSpPr/>
            <p:nvPr/>
          </p:nvSpPr>
          <p:spPr>
            <a:xfrm>
              <a:off x="0" y="7637754"/>
              <a:ext cx="3086735" cy="2649855"/>
            </a:xfrm>
            <a:custGeom>
              <a:avLst/>
              <a:gdLst/>
              <a:ahLst/>
              <a:cxnLst/>
              <a:rect l="l" t="t" r="r" b="b"/>
              <a:pathLst>
                <a:path w="3086735" h="2649854">
                  <a:moveTo>
                    <a:pt x="0" y="109977"/>
                  </a:moveTo>
                  <a:lnTo>
                    <a:pt x="99923" y="80835"/>
                  </a:lnTo>
                  <a:lnTo>
                    <a:pt x="220672" y="51892"/>
                  </a:lnTo>
                  <a:lnTo>
                    <a:pt x="342413" y="28943"/>
                  </a:lnTo>
                  <a:lnTo>
                    <a:pt x="465157" y="12966"/>
                  </a:lnTo>
                  <a:lnTo>
                    <a:pt x="589899" y="2997"/>
                  </a:lnTo>
                  <a:lnTo>
                    <a:pt x="713640" y="0"/>
                  </a:lnTo>
                  <a:lnTo>
                    <a:pt x="837380" y="2997"/>
                  </a:lnTo>
                  <a:lnTo>
                    <a:pt x="962118" y="12966"/>
                  </a:lnTo>
                  <a:lnTo>
                    <a:pt x="1084863" y="28943"/>
                  </a:lnTo>
                  <a:lnTo>
                    <a:pt x="1206609" y="51892"/>
                  </a:lnTo>
                  <a:lnTo>
                    <a:pt x="1327353" y="80835"/>
                  </a:lnTo>
                  <a:lnTo>
                    <a:pt x="1447101" y="115760"/>
                  </a:lnTo>
                  <a:lnTo>
                    <a:pt x="1563865" y="157670"/>
                  </a:lnTo>
                  <a:lnTo>
                    <a:pt x="1678622" y="205574"/>
                  </a:lnTo>
                  <a:lnTo>
                    <a:pt x="1791385" y="258457"/>
                  </a:lnTo>
                  <a:lnTo>
                    <a:pt x="1900161" y="318338"/>
                  </a:lnTo>
                  <a:lnTo>
                    <a:pt x="2005939" y="383197"/>
                  </a:lnTo>
                  <a:lnTo>
                    <a:pt x="2108720" y="453047"/>
                  </a:lnTo>
                  <a:lnTo>
                    <a:pt x="2207513" y="528891"/>
                  </a:lnTo>
                  <a:lnTo>
                    <a:pt x="2301316" y="609726"/>
                  </a:lnTo>
                  <a:lnTo>
                    <a:pt x="2391130" y="695540"/>
                  </a:lnTo>
                  <a:lnTo>
                    <a:pt x="2476957" y="785355"/>
                  </a:lnTo>
                  <a:lnTo>
                    <a:pt x="2557779" y="879157"/>
                  </a:lnTo>
                  <a:lnTo>
                    <a:pt x="2633624" y="977950"/>
                  </a:lnTo>
                  <a:lnTo>
                    <a:pt x="2703486" y="1080744"/>
                  </a:lnTo>
                  <a:lnTo>
                    <a:pt x="2768345" y="1186522"/>
                  </a:lnTo>
                  <a:lnTo>
                    <a:pt x="2828226" y="1295285"/>
                  </a:lnTo>
                  <a:lnTo>
                    <a:pt x="2881109" y="1408056"/>
                  </a:lnTo>
                  <a:lnTo>
                    <a:pt x="2929000" y="1522817"/>
                  </a:lnTo>
                  <a:lnTo>
                    <a:pt x="2970923" y="1639573"/>
                  </a:lnTo>
                  <a:lnTo>
                    <a:pt x="3005848" y="1759320"/>
                  </a:lnTo>
                  <a:lnTo>
                    <a:pt x="3034791" y="1880069"/>
                  </a:lnTo>
                  <a:lnTo>
                    <a:pt x="3057740" y="2001815"/>
                  </a:lnTo>
                  <a:lnTo>
                    <a:pt x="3073704" y="2124560"/>
                  </a:lnTo>
                  <a:lnTo>
                    <a:pt x="3083686" y="2249296"/>
                  </a:lnTo>
                  <a:lnTo>
                    <a:pt x="3086683" y="2373038"/>
                  </a:lnTo>
                  <a:lnTo>
                    <a:pt x="3085680" y="2373038"/>
                  </a:lnTo>
                  <a:lnTo>
                    <a:pt x="3082683" y="2496779"/>
                  </a:lnTo>
                  <a:lnTo>
                    <a:pt x="3072713" y="2621521"/>
                  </a:lnTo>
                  <a:lnTo>
                    <a:pt x="3069105" y="2649243"/>
                  </a:lnTo>
                </a:path>
              </a:pathLst>
            </a:custGeom>
            <a:ln w="25945">
              <a:solidFill>
                <a:srgbClr val="262425"/>
              </a:solidFill>
            </a:ln>
          </p:spPr>
          <p:txBody>
            <a:bodyPr wrap="square" lIns="0" tIns="0" rIns="0" bIns="0" rtlCol="0"/>
            <a:lstStyle/>
            <a:p>
              <a:endParaRPr/>
            </a:p>
          </p:txBody>
        </p:sp>
        <p:sp>
          <p:nvSpPr>
            <p:cNvPr id="7" name="object 7"/>
            <p:cNvSpPr/>
            <p:nvPr/>
          </p:nvSpPr>
          <p:spPr>
            <a:xfrm>
              <a:off x="0" y="8508937"/>
              <a:ext cx="2215515" cy="1778635"/>
            </a:xfrm>
            <a:custGeom>
              <a:avLst/>
              <a:gdLst/>
              <a:ahLst/>
              <a:cxnLst/>
              <a:rect l="l" t="t" r="r" b="b"/>
              <a:pathLst>
                <a:path w="2215515" h="1778634">
                  <a:moveTo>
                    <a:pt x="713640" y="0"/>
                  </a:moveTo>
                  <a:lnTo>
                    <a:pt x="634806" y="1993"/>
                  </a:lnTo>
                  <a:lnTo>
                    <a:pt x="556969" y="7975"/>
                  </a:lnTo>
                  <a:lnTo>
                    <a:pt x="479132" y="18961"/>
                  </a:lnTo>
                  <a:lnTo>
                    <a:pt x="401294" y="32931"/>
                  </a:lnTo>
                  <a:lnTo>
                    <a:pt x="324455" y="50888"/>
                  </a:lnTo>
                  <a:lnTo>
                    <a:pt x="249609" y="73837"/>
                  </a:lnTo>
                  <a:lnTo>
                    <a:pt x="175765" y="99783"/>
                  </a:lnTo>
                  <a:lnTo>
                    <a:pt x="102914" y="129730"/>
                  </a:lnTo>
                  <a:lnTo>
                    <a:pt x="32062" y="163652"/>
                  </a:lnTo>
                  <a:lnTo>
                    <a:pt x="0" y="181311"/>
                  </a:lnTo>
                  <a:lnTo>
                    <a:pt x="0" y="1778061"/>
                  </a:lnTo>
                  <a:lnTo>
                    <a:pt x="2188054" y="1778061"/>
                  </a:lnTo>
                  <a:lnTo>
                    <a:pt x="2195537" y="1736364"/>
                  </a:lnTo>
                  <a:lnTo>
                    <a:pt x="2206523" y="1658527"/>
                  </a:lnTo>
                  <a:lnTo>
                    <a:pt x="2212504" y="1580690"/>
                  </a:lnTo>
                  <a:lnTo>
                    <a:pt x="2214498" y="1501856"/>
                  </a:lnTo>
                  <a:lnTo>
                    <a:pt x="2215502" y="1501856"/>
                  </a:lnTo>
                  <a:lnTo>
                    <a:pt x="2213508" y="1423022"/>
                  </a:lnTo>
                  <a:lnTo>
                    <a:pt x="2207513" y="1345185"/>
                  </a:lnTo>
                  <a:lnTo>
                    <a:pt x="2196541" y="1267348"/>
                  </a:lnTo>
                  <a:lnTo>
                    <a:pt x="2182571" y="1189511"/>
                  </a:lnTo>
                  <a:lnTo>
                    <a:pt x="2164600" y="1112671"/>
                  </a:lnTo>
                  <a:lnTo>
                    <a:pt x="2141651" y="1037824"/>
                  </a:lnTo>
                  <a:lnTo>
                    <a:pt x="2115705" y="963982"/>
                  </a:lnTo>
                  <a:lnTo>
                    <a:pt x="2085771" y="891134"/>
                  </a:lnTo>
                  <a:lnTo>
                    <a:pt x="2051849" y="820282"/>
                  </a:lnTo>
                  <a:lnTo>
                    <a:pt x="2013927" y="751424"/>
                  </a:lnTo>
                  <a:lnTo>
                    <a:pt x="1973008" y="683569"/>
                  </a:lnTo>
                  <a:lnTo>
                    <a:pt x="1929104" y="618705"/>
                  </a:lnTo>
                  <a:lnTo>
                    <a:pt x="1881200" y="556832"/>
                  </a:lnTo>
                  <a:lnTo>
                    <a:pt x="1829307" y="496963"/>
                  </a:lnTo>
                  <a:lnTo>
                    <a:pt x="1775421" y="440080"/>
                  </a:lnTo>
                  <a:lnTo>
                    <a:pt x="1718538" y="386194"/>
                  </a:lnTo>
                  <a:lnTo>
                    <a:pt x="1658670" y="334302"/>
                  </a:lnTo>
                  <a:lnTo>
                    <a:pt x="1596796" y="286397"/>
                  </a:lnTo>
                  <a:lnTo>
                    <a:pt x="1531924" y="242493"/>
                  </a:lnTo>
                  <a:lnTo>
                    <a:pt x="1465071" y="201574"/>
                  </a:lnTo>
                  <a:lnTo>
                    <a:pt x="1395209" y="163652"/>
                  </a:lnTo>
                  <a:lnTo>
                    <a:pt x="1324355" y="129730"/>
                  </a:lnTo>
                  <a:lnTo>
                    <a:pt x="1251515" y="99783"/>
                  </a:lnTo>
                  <a:lnTo>
                    <a:pt x="1177672" y="73837"/>
                  </a:lnTo>
                  <a:lnTo>
                    <a:pt x="1102826" y="50888"/>
                  </a:lnTo>
                  <a:lnTo>
                    <a:pt x="1025985" y="32931"/>
                  </a:lnTo>
                  <a:lnTo>
                    <a:pt x="948148" y="18961"/>
                  </a:lnTo>
                  <a:lnTo>
                    <a:pt x="870311" y="7975"/>
                  </a:lnTo>
                  <a:lnTo>
                    <a:pt x="792474" y="1993"/>
                  </a:lnTo>
                  <a:lnTo>
                    <a:pt x="713640"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0" y="8508937"/>
              <a:ext cx="2215515" cy="1778635"/>
            </a:xfrm>
            <a:custGeom>
              <a:avLst/>
              <a:gdLst/>
              <a:ahLst/>
              <a:cxnLst/>
              <a:rect l="l" t="t" r="r" b="b"/>
              <a:pathLst>
                <a:path w="2215515" h="1778634">
                  <a:moveTo>
                    <a:pt x="0" y="181311"/>
                  </a:moveTo>
                  <a:lnTo>
                    <a:pt x="102914" y="129730"/>
                  </a:lnTo>
                  <a:lnTo>
                    <a:pt x="175765" y="99783"/>
                  </a:lnTo>
                  <a:lnTo>
                    <a:pt x="249609" y="73837"/>
                  </a:lnTo>
                  <a:lnTo>
                    <a:pt x="324455" y="50888"/>
                  </a:lnTo>
                  <a:lnTo>
                    <a:pt x="401294" y="32931"/>
                  </a:lnTo>
                  <a:lnTo>
                    <a:pt x="479132" y="18961"/>
                  </a:lnTo>
                  <a:lnTo>
                    <a:pt x="556969" y="7975"/>
                  </a:lnTo>
                  <a:lnTo>
                    <a:pt x="634806" y="1993"/>
                  </a:lnTo>
                  <a:lnTo>
                    <a:pt x="713640" y="0"/>
                  </a:lnTo>
                  <a:lnTo>
                    <a:pt x="792474" y="1993"/>
                  </a:lnTo>
                  <a:lnTo>
                    <a:pt x="870311" y="7975"/>
                  </a:lnTo>
                  <a:lnTo>
                    <a:pt x="948148" y="18961"/>
                  </a:lnTo>
                  <a:lnTo>
                    <a:pt x="1025985" y="32931"/>
                  </a:lnTo>
                  <a:lnTo>
                    <a:pt x="1102826" y="50888"/>
                  </a:lnTo>
                  <a:lnTo>
                    <a:pt x="1177672" y="73837"/>
                  </a:lnTo>
                  <a:lnTo>
                    <a:pt x="1251515" y="99783"/>
                  </a:lnTo>
                  <a:lnTo>
                    <a:pt x="1324355" y="129730"/>
                  </a:lnTo>
                  <a:lnTo>
                    <a:pt x="1395209" y="163652"/>
                  </a:lnTo>
                  <a:lnTo>
                    <a:pt x="1465071" y="201574"/>
                  </a:lnTo>
                  <a:lnTo>
                    <a:pt x="1531924" y="242493"/>
                  </a:lnTo>
                  <a:lnTo>
                    <a:pt x="1596796" y="286397"/>
                  </a:lnTo>
                  <a:lnTo>
                    <a:pt x="1658670" y="334302"/>
                  </a:lnTo>
                  <a:lnTo>
                    <a:pt x="1718538" y="386194"/>
                  </a:lnTo>
                  <a:lnTo>
                    <a:pt x="1775421" y="440080"/>
                  </a:lnTo>
                  <a:lnTo>
                    <a:pt x="1829307" y="496963"/>
                  </a:lnTo>
                  <a:lnTo>
                    <a:pt x="1881200" y="556832"/>
                  </a:lnTo>
                  <a:lnTo>
                    <a:pt x="1929104" y="618705"/>
                  </a:lnTo>
                  <a:lnTo>
                    <a:pt x="1973008" y="683569"/>
                  </a:lnTo>
                  <a:lnTo>
                    <a:pt x="2013927" y="751424"/>
                  </a:lnTo>
                  <a:lnTo>
                    <a:pt x="2051849" y="820282"/>
                  </a:lnTo>
                  <a:lnTo>
                    <a:pt x="2085771" y="891134"/>
                  </a:lnTo>
                  <a:lnTo>
                    <a:pt x="2115705" y="963982"/>
                  </a:lnTo>
                  <a:lnTo>
                    <a:pt x="2141651" y="1037824"/>
                  </a:lnTo>
                  <a:lnTo>
                    <a:pt x="2164600" y="1112671"/>
                  </a:lnTo>
                  <a:lnTo>
                    <a:pt x="2182571" y="1189511"/>
                  </a:lnTo>
                  <a:lnTo>
                    <a:pt x="2196541" y="1267348"/>
                  </a:lnTo>
                  <a:lnTo>
                    <a:pt x="2207513" y="1345185"/>
                  </a:lnTo>
                  <a:lnTo>
                    <a:pt x="2213508" y="1423022"/>
                  </a:lnTo>
                  <a:lnTo>
                    <a:pt x="2215502" y="1501856"/>
                  </a:lnTo>
                  <a:lnTo>
                    <a:pt x="2214498" y="1501856"/>
                  </a:lnTo>
                  <a:lnTo>
                    <a:pt x="2212504" y="1580690"/>
                  </a:lnTo>
                  <a:lnTo>
                    <a:pt x="2206523" y="1658527"/>
                  </a:lnTo>
                  <a:lnTo>
                    <a:pt x="2195537" y="1736364"/>
                  </a:lnTo>
                  <a:lnTo>
                    <a:pt x="2188054" y="1778061"/>
                  </a:lnTo>
                </a:path>
              </a:pathLst>
            </a:custGeom>
            <a:ln w="3175">
              <a:solidFill>
                <a:srgbClr val="FFFFFF"/>
              </a:solidFill>
            </a:ln>
          </p:spPr>
          <p:txBody>
            <a:bodyPr wrap="square" lIns="0" tIns="0" rIns="0" bIns="0" rtlCol="0"/>
            <a:lstStyle/>
            <a:p>
              <a:endParaRPr/>
            </a:p>
          </p:txBody>
        </p:sp>
        <p:sp>
          <p:nvSpPr>
            <p:cNvPr id="9" name="object 9"/>
            <p:cNvSpPr/>
            <p:nvPr/>
          </p:nvSpPr>
          <p:spPr>
            <a:xfrm>
              <a:off x="0" y="8508937"/>
              <a:ext cx="2215515" cy="1778635"/>
            </a:xfrm>
            <a:custGeom>
              <a:avLst/>
              <a:gdLst/>
              <a:ahLst/>
              <a:cxnLst/>
              <a:rect l="l" t="t" r="r" b="b"/>
              <a:pathLst>
                <a:path w="2215515" h="1778634">
                  <a:moveTo>
                    <a:pt x="0" y="181311"/>
                  </a:moveTo>
                  <a:lnTo>
                    <a:pt x="102914" y="129730"/>
                  </a:lnTo>
                  <a:lnTo>
                    <a:pt x="175765" y="99783"/>
                  </a:lnTo>
                  <a:lnTo>
                    <a:pt x="249609" y="73837"/>
                  </a:lnTo>
                  <a:lnTo>
                    <a:pt x="324455" y="50888"/>
                  </a:lnTo>
                  <a:lnTo>
                    <a:pt x="401294" y="32931"/>
                  </a:lnTo>
                  <a:lnTo>
                    <a:pt x="479132" y="18961"/>
                  </a:lnTo>
                  <a:lnTo>
                    <a:pt x="556969" y="7975"/>
                  </a:lnTo>
                  <a:lnTo>
                    <a:pt x="634806" y="1993"/>
                  </a:lnTo>
                  <a:lnTo>
                    <a:pt x="713640" y="0"/>
                  </a:lnTo>
                  <a:lnTo>
                    <a:pt x="792474" y="1993"/>
                  </a:lnTo>
                  <a:lnTo>
                    <a:pt x="870311" y="7975"/>
                  </a:lnTo>
                  <a:lnTo>
                    <a:pt x="948148" y="18961"/>
                  </a:lnTo>
                  <a:lnTo>
                    <a:pt x="1025985" y="32931"/>
                  </a:lnTo>
                  <a:lnTo>
                    <a:pt x="1102826" y="50888"/>
                  </a:lnTo>
                  <a:lnTo>
                    <a:pt x="1177672" y="73837"/>
                  </a:lnTo>
                  <a:lnTo>
                    <a:pt x="1251515" y="99783"/>
                  </a:lnTo>
                  <a:lnTo>
                    <a:pt x="1324355" y="129730"/>
                  </a:lnTo>
                  <a:lnTo>
                    <a:pt x="1395209" y="163652"/>
                  </a:lnTo>
                  <a:lnTo>
                    <a:pt x="1465071" y="201574"/>
                  </a:lnTo>
                  <a:lnTo>
                    <a:pt x="1531924" y="242493"/>
                  </a:lnTo>
                  <a:lnTo>
                    <a:pt x="1596796" y="286397"/>
                  </a:lnTo>
                  <a:lnTo>
                    <a:pt x="1658670" y="334302"/>
                  </a:lnTo>
                  <a:lnTo>
                    <a:pt x="1718538" y="386194"/>
                  </a:lnTo>
                  <a:lnTo>
                    <a:pt x="1775421" y="440080"/>
                  </a:lnTo>
                  <a:lnTo>
                    <a:pt x="1829307" y="496963"/>
                  </a:lnTo>
                  <a:lnTo>
                    <a:pt x="1881200" y="556832"/>
                  </a:lnTo>
                  <a:lnTo>
                    <a:pt x="1929104" y="618705"/>
                  </a:lnTo>
                  <a:lnTo>
                    <a:pt x="1973008" y="683569"/>
                  </a:lnTo>
                  <a:lnTo>
                    <a:pt x="2013927" y="751424"/>
                  </a:lnTo>
                  <a:lnTo>
                    <a:pt x="2051849" y="820282"/>
                  </a:lnTo>
                  <a:lnTo>
                    <a:pt x="2085771" y="891134"/>
                  </a:lnTo>
                  <a:lnTo>
                    <a:pt x="2115705" y="963982"/>
                  </a:lnTo>
                  <a:lnTo>
                    <a:pt x="2141651" y="1037824"/>
                  </a:lnTo>
                  <a:lnTo>
                    <a:pt x="2164600" y="1112671"/>
                  </a:lnTo>
                  <a:lnTo>
                    <a:pt x="2182571" y="1189511"/>
                  </a:lnTo>
                  <a:lnTo>
                    <a:pt x="2196541" y="1267348"/>
                  </a:lnTo>
                  <a:lnTo>
                    <a:pt x="2207513" y="1345185"/>
                  </a:lnTo>
                  <a:lnTo>
                    <a:pt x="2213508" y="1423022"/>
                  </a:lnTo>
                  <a:lnTo>
                    <a:pt x="2215502" y="1501856"/>
                  </a:lnTo>
                  <a:lnTo>
                    <a:pt x="2214498" y="1501856"/>
                  </a:lnTo>
                  <a:lnTo>
                    <a:pt x="2212504" y="1580690"/>
                  </a:lnTo>
                  <a:lnTo>
                    <a:pt x="2206523" y="1658527"/>
                  </a:lnTo>
                  <a:lnTo>
                    <a:pt x="2195537" y="1736364"/>
                  </a:lnTo>
                  <a:lnTo>
                    <a:pt x="2188054" y="1778061"/>
                  </a:lnTo>
                </a:path>
              </a:pathLst>
            </a:custGeom>
            <a:ln w="25945">
              <a:solidFill>
                <a:srgbClr val="4A86E8"/>
              </a:solidFill>
            </a:ln>
          </p:spPr>
          <p:txBody>
            <a:bodyPr wrap="square" lIns="0" tIns="0" rIns="0" bIns="0" rtlCol="0"/>
            <a:lstStyle/>
            <a:p>
              <a:endParaRPr/>
            </a:p>
          </p:txBody>
        </p:sp>
      </p:grpSp>
      <p:sp>
        <p:nvSpPr>
          <p:cNvPr id="15" name="object 15"/>
          <p:cNvSpPr txBox="1"/>
          <p:nvPr/>
        </p:nvSpPr>
        <p:spPr>
          <a:xfrm>
            <a:off x="692150" y="1090419"/>
            <a:ext cx="16611600" cy="6446316"/>
          </a:xfrm>
          <a:prstGeom prst="rect">
            <a:avLst/>
          </a:prstGeom>
        </p:spPr>
        <p:txBody>
          <a:bodyPr vert="horz" wrap="square" lIns="0" tIns="12065" rIns="0" bIns="0" rtlCol="0">
            <a:spAutoFit/>
          </a:bodyPr>
          <a:lstStyle/>
          <a:p>
            <a:pPr marL="12700">
              <a:lnSpc>
                <a:spcPts val="2865"/>
              </a:lnSpc>
              <a:spcBef>
                <a:spcPts val="95"/>
              </a:spcBef>
            </a:pPr>
            <a:r>
              <a:rPr lang="en-US" sz="2400" b="1" spc="-50" dirty="0">
                <a:solidFill>
                  <a:srgbClr val="262425"/>
                </a:solidFill>
                <a:latin typeface="DejaVu Sans Condensed"/>
                <a:cs typeface="DejaVu Sans Condensed"/>
              </a:rPr>
              <a:t>Step 2: Model Development (CNN Architecture)</a:t>
            </a:r>
          </a:p>
          <a:p>
            <a:pPr marL="12700">
              <a:lnSpc>
                <a:spcPts val="2865"/>
              </a:lnSpc>
              <a:spcBef>
                <a:spcPts val="95"/>
              </a:spcBef>
            </a:pPr>
            <a:endParaRPr lang="en-US" sz="2400" spc="-50" dirty="0">
              <a:solidFill>
                <a:srgbClr val="262425"/>
              </a:solidFill>
              <a:latin typeface="DejaVu Sans Condensed"/>
              <a:cs typeface="DejaVu Sans Condensed"/>
            </a:endParaRPr>
          </a:p>
          <a:p>
            <a:pPr marL="12700">
              <a:lnSpc>
                <a:spcPts val="2865"/>
              </a:lnSpc>
              <a:spcBef>
                <a:spcPts val="95"/>
              </a:spcBef>
            </a:pPr>
            <a:r>
              <a:rPr lang="en-US" sz="2400" b="1" u="sng" spc="-50" dirty="0">
                <a:solidFill>
                  <a:srgbClr val="262425"/>
                </a:solidFill>
                <a:latin typeface="DejaVu Sans Condensed"/>
                <a:cs typeface="DejaVu Sans Condensed"/>
              </a:rPr>
              <a:t>1. Model Architecture:</a:t>
            </a:r>
          </a:p>
          <a:p>
            <a:pPr marL="12700">
              <a:lnSpc>
                <a:spcPts val="2865"/>
              </a:lnSpc>
              <a:spcBef>
                <a:spcPts val="95"/>
              </a:spcBef>
            </a:pPr>
            <a:endParaRPr lang="en-US" sz="2400" spc="-50" dirty="0">
              <a:solidFill>
                <a:srgbClr val="262425"/>
              </a:solidFill>
              <a:latin typeface="DejaVu Sans Condensed"/>
              <a:cs typeface="DejaVu Sans Condensed"/>
            </a:endParaRPr>
          </a:p>
          <a:p>
            <a:pPr marL="12700">
              <a:lnSpc>
                <a:spcPts val="2865"/>
              </a:lnSpc>
              <a:spcBef>
                <a:spcPts val="95"/>
              </a:spcBef>
            </a:pPr>
            <a:r>
              <a:rPr lang="en-US" sz="2400" spc="-50" dirty="0">
                <a:solidFill>
                  <a:srgbClr val="262425"/>
                </a:solidFill>
                <a:latin typeface="DejaVu Sans Condensed"/>
                <a:cs typeface="DejaVu Sans Condensed"/>
              </a:rPr>
              <a:t>The system utilizes a Convolutional Neural Network (CNN) to capture sequential patterns within email text for spam detection. Here's the architecture breakdown:</a:t>
            </a:r>
          </a:p>
          <a:p>
            <a:pPr marL="12700">
              <a:lnSpc>
                <a:spcPts val="2865"/>
              </a:lnSpc>
              <a:spcBef>
                <a:spcPts val="95"/>
              </a:spcBef>
            </a:pPr>
            <a:endParaRPr lang="en-US" sz="2400" spc="-50" dirty="0">
              <a:solidFill>
                <a:srgbClr val="262425"/>
              </a:solidFill>
              <a:latin typeface="DejaVu Sans Condensed"/>
              <a:cs typeface="DejaVu Sans Condensed"/>
            </a:endParaRPr>
          </a:p>
          <a:p>
            <a:pPr marL="12700">
              <a:lnSpc>
                <a:spcPts val="2865"/>
              </a:lnSpc>
              <a:spcBef>
                <a:spcPts val="95"/>
              </a:spcBef>
            </a:pPr>
            <a:r>
              <a:rPr lang="en-US" sz="2400" spc="-50" dirty="0">
                <a:solidFill>
                  <a:srgbClr val="262425"/>
                </a:solidFill>
                <a:latin typeface="DejaVu Sans Condensed"/>
                <a:cs typeface="DejaVu Sans Condensed"/>
              </a:rPr>
              <a:t>1. Embedding Layer: Converts text sequences into dense numerical vectors.</a:t>
            </a:r>
          </a:p>
          <a:p>
            <a:pPr marL="12700">
              <a:lnSpc>
                <a:spcPts val="2865"/>
              </a:lnSpc>
              <a:spcBef>
                <a:spcPts val="95"/>
              </a:spcBef>
            </a:pPr>
            <a:r>
              <a:rPr lang="en-US" sz="2400" spc="-50" dirty="0">
                <a:solidFill>
                  <a:srgbClr val="262425"/>
                </a:solidFill>
                <a:latin typeface="DejaVu Sans Condensed"/>
                <a:cs typeface="DejaVu Sans Condensed"/>
              </a:rPr>
              <a:t>2. Convolutional Layers: Extract local features from the sequence of word vectors using filters that slide across the sequence.</a:t>
            </a:r>
          </a:p>
          <a:p>
            <a:pPr marL="12700">
              <a:lnSpc>
                <a:spcPts val="2865"/>
              </a:lnSpc>
              <a:spcBef>
                <a:spcPts val="95"/>
              </a:spcBef>
            </a:pPr>
            <a:r>
              <a:rPr lang="en-US" sz="2400" spc="-50" dirty="0">
                <a:solidFill>
                  <a:srgbClr val="262425"/>
                </a:solidFill>
                <a:latin typeface="DejaVu Sans Condensed"/>
                <a:cs typeface="DejaVu Sans Condensed"/>
              </a:rPr>
              <a:t>3. Max Pooling Layers: </a:t>
            </a:r>
            <a:r>
              <a:rPr lang="en-US" sz="2400" spc="-50" dirty="0" err="1">
                <a:solidFill>
                  <a:srgbClr val="262425"/>
                </a:solidFill>
                <a:latin typeface="DejaVu Sans Condensed"/>
                <a:cs typeface="DejaVu Sans Condensed"/>
              </a:rPr>
              <a:t>Downsample</a:t>
            </a:r>
            <a:r>
              <a:rPr lang="en-US" sz="2400" spc="-50" dirty="0">
                <a:solidFill>
                  <a:srgbClr val="262425"/>
                </a:solidFill>
                <a:latin typeface="DejaVu Sans Condensed"/>
                <a:cs typeface="DejaVu Sans Condensed"/>
              </a:rPr>
              <a:t> the output from the convolutional layers, selecting the most significant feature from a window size.</a:t>
            </a:r>
          </a:p>
          <a:p>
            <a:pPr marL="12700">
              <a:lnSpc>
                <a:spcPts val="2865"/>
              </a:lnSpc>
              <a:spcBef>
                <a:spcPts val="95"/>
              </a:spcBef>
            </a:pPr>
            <a:r>
              <a:rPr lang="en-US" sz="2400" spc="-50" dirty="0">
                <a:solidFill>
                  <a:srgbClr val="262425"/>
                </a:solidFill>
                <a:latin typeface="DejaVu Sans Condensed"/>
                <a:cs typeface="DejaVu Sans Condensed"/>
              </a:rPr>
              <a:t>4. Flatten Layer: Transforms the two-dimensional output from the convolutional layers into a one-dimensional vector suitable for feeding into the fully connected layers.</a:t>
            </a:r>
          </a:p>
          <a:p>
            <a:pPr marL="12700">
              <a:lnSpc>
                <a:spcPts val="2865"/>
              </a:lnSpc>
              <a:spcBef>
                <a:spcPts val="95"/>
              </a:spcBef>
            </a:pPr>
            <a:r>
              <a:rPr lang="en-US" sz="2400" spc="-50" dirty="0">
                <a:solidFill>
                  <a:srgbClr val="262425"/>
                </a:solidFill>
                <a:latin typeface="DejaVu Sans Condensed"/>
                <a:cs typeface="DejaVu Sans Condensed"/>
              </a:rPr>
              <a:t>5. Dense Layers: Further process the extracted features using non-linear activation functions like ReLU.</a:t>
            </a:r>
          </a:p>
          <a:p>
            <a:pPr marL="12700">
              <a:lnSpc>
                <a:spcPts val="2865"/>
              </a:lnSpc>
              <a:spcBef>
                <a:spcPts val="95"/>
              </a:spcBef>
            </a:pPr>
            <a:r>
              <a:rPr lang="en-US" sz="2400" spc="-50" dirty="0">
                <a:solidFill>
                  <a:srgbClr val="262425"/>
                </a:solidFill>
                <a:latin typeface="DejaVu Sans Condensed"/>
                <a:cs typeface="DejaVu Sans Condensed"/>
              </a:rPr>
              <a:t>6. Output Layer: Single neuron with a sigmoid activation function, producing a probability of an email being spam (between 0 and 1).</a:t>
            </a:r>
          </a:p>
        </p:txBody>
      </p:sp>
      <p:sp>
        <p:nvSpPr>
          <p:cNvPr id="17" name="object 17"/>
          <p:cNvSpPr/>
          <p:nvPr/>
        </p:nvSpPr>
        <p:spPr>
          <a:xfrm>
            <a:off x="14102167" y="0"/>
            <a:ext cx="4185920" cy="1605915"/>
          </a:xfrm>
          <a:custGeom>
            <a:avLst/>
            <a:gdLst/>
            <a:ahLst/>
            <a:cxnLst/>
            <a:rect l="l" t="t" r="r" b="b"/>
            <a:pathLst>
              <a:path w="4185919" h="1605915">
                <a:moveTo>
                  <a:pt x="4185831" y="1121256"/>
                </a:moveTo>
                <a:lnTo>
                  <a:pt x="4031272" y="1218095"/>
                </a:lnTo>
                <a:lnTo>
                  <a:pt x="3898049" y="1290091"/>
                </a:lnTo>
                <a:lnTo>
                  <a:pt x="3762032" y="1355610"/>
                </a:lnTo>
                <a:lnTo>
                  <a:pt x="3622332" y="1413205"/>
                </a:lnTo>
                <a:lnTo>
                  <a:pt x="3479838" y="1463611"/>
                </a:lnTo>
                <a:lnTo>
                  <a:pt x="3334423" y="1506804"/>
                </a:lnTo>
                <a:lnTo>
                  <a:pt x="3187484" y="1542084"/>
                </a:lnTo>
                <a:lnTo>
                  <a:pt x="3039148" y="1569453"/>
                </a:lnTo>
                <a:lnTo>
                  <a:pt x="2888653" y="1589608"/>
                </a:lnTo>
                <a:lnTo>
                  <a:pt x="2738158" y="1601126"/>
                </a:lnTo>
                <a:lnTo>
                  <a:pt x="2587028" y="1605444"/>
                </a:lnTo>
                <a:lnTo>
                  <a:pt x="2587028" y="1604721"/>
                </a:lnTo>
                <a:lnTo>
                  <a:pt x="2435771" y="1601126"/>
                </a:lnTo>
                <a:lnTo>
                  <a:pt x="2285403" y="1588884"/>
                </a:lnTo>
                <a:lnTo>
                  <a:pt x="2134908" y="1569453"/>
                </a:lnTo>
                <a:lnTo>
                  <a:pt x="1986572" y="1541360"/>
                </a:lnTo>
                <a:lnTo>
                  <a:pt x="1839633" y="1506092"/>
                </a:lnTo>
                <a:lnTo>
                  <a:pt x="1694218" y="1463611"/>
                </a:lnTo>
                <a:lnTo>
                  <a:pt x="1551724" y="1413205"/>
                </a:lnTo>
                <a:lnTo>
                  <a:pt x="1412024" y="1354899"/>
                </a:lnTo>
                <a:lnTo>
                  <a:pt x="1275245" y="1290091"/>
                </a:lnTo>
                <a:lnTo>
                  <a:pt x="1142784" y="1218095"/>
                </a:lnTo>
                <a:lnTo>
                  <a:pt x="1013879" y="1138897"/>
                </a:lnTo>
                <a:lnTo>
                  <a:pt x="889292" y="1053223"/>
                </a:lnTo>
                <a:lnTo>
                  <a:pt x="769023" y="961059"/>
                </a:lnTo>
                <a:lnTo>
                  <a:pt x="653834" y="863142"/>
                </a:lnTo>
                <a:lnTo>
                  <a:pt x="544487" y="758748"/>
                </a:lnTo>
                <a:lnTo>
                  <a:pt x="440093" y="649312"/>
                </a:lnTo>
                <a:lnTo>
                  <a:pt x="342176" y="534111"/>
                </a:lnTo>
                <a:lnTo>
                  <a:pt x="249974" y="413880"/>
                </a:lnTo>
                <a:lnTo>
                  <a:pt x="164249" y="289318"/>
                </a:lnTo>
                <a:lnTo>
                  <a:pt x="85128" y="160439"/>
                </a:lnTo>
                <a:lnTo>
                  <a:pt x="13119" y="27241"/>
                </a:lnTo>
                <a:lnTo>
                  <a:pt x="0" y="0"/>
                </a:lnTo>
              </a:path>
            </a:pathLst>
          </a:custGeom>
          <a:ln w="18719">
            <a:solidFill>
              <a:srgbClr val="262425"/>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6242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TotalTime>
  <Words>1877</Words>
  <Application>Microsoft Office PowerPoint</Application>
  <PresentationFormat>Custom</PresentationFormat>
  <Paragraphs>131</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Aptos</vt:lpstr>
      <vt:lpstr>Arial</vt:lpstr>
      <vt:lpstr>Arial Black</vt:lpstr>
      <vt:lpstr>Calibri</vt:lpstr>
      <vt:lpstr>DejaVu Sans</vt:lpstr>
      <vt:lpstr>DejaVu Sans Condensed</vt:lpstr>
      <vt:lpstr>Liberation Sans Narrow</vt:lpstr>
      <vt:lpstr>Lucida Sans Unicode</vt:lpstr>
      <vt:lpstr>Segoe UI Black</vt:lpstr>
      <vt:lpstr>Trebuchet MS</vt:lpstr>
      <vt:lpstr>Wingdings</vt:lpstr>
      <vt:lpstr>Office Theme</vt:lpstr>
      <vt:lpstr>“FRAUD DETECTION”</vt:lpstr>
      <vt:lpstr>PowerPoint Presentation</vt:lpstr>
      <vt:lpstr>PROPOSED PROBLEM</vt:lpstr>
      <vt:lpstr>OBJECTIVES OF THE PROPOSED WORK</vt:lpstr>
      <vt:lpstr>PowerPoint Presentation</vt:lpstr>
      <vt:lpstr>PowerPoint Presentation</vt:lpstr>
      <vt:lpstr>PROPOSED SYSTEM</vt:lpstr>
      <vt:lpstr>PowerPoint Presentation</vt:lpstr>
      <vt:lpstr>PowerPoint Presentation</vt:lpstr>
      <vt:lpstr>DEEP LEARNING APPLICATIONS</vt:lpstr>
      <vt:lpstr>CASE STUDIES</vt:lpstr>
      <vt:lpstr>ETHICAL CONSIDERATIONS</vt:lpstr>
      <vt:lpstr>REGULATORY COMPLIANCE</vt:lpstr>
      <vt:lpstr>FUTURE TRENDS</vt:lpstr>
      <vt:lpstr>INDUSTRY IMPACT</vt:lpstr>
      <vt:lpstr>CHALLENGES AND OPPORTUNITIES</vt:lpstr>
      <vt:lpstr>IMPLEMENTATION STRATEGIES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Anu Sabharwal</dc:creator>
  <cp:lastModifiedBy>Divya Sabharwal</cp:lastModifiedBy>
  <cp:revision>2</cp:revision>
  <dcterms:created xsi:type="dcterms:W3CDTF">2024-03-24T11:30:11Z</dcterms:created>
  <dcterms:modified xsi:type="dcterms:W3CDTF">2024-09-07T07:04:16Z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2024-03-24T00:00:00Z</vt:filetime>
  </property>
  <property fmtid="{D5CDD505-2E9C-101B-9397-08002B2CF9AE}" pid="3" name="Creator">
    <vt:lpwstr>Chromium</vt:lpwstr>
  </property>
  <property fmtid="{D5CDD505-2E9C-101B-9397-08002B2CF9AE}" pid="4" name="LastSaved">
    <vt:filetime>2024-03-24T00:00:00Z</vt:filetime>
  </property>
  <property fmtid="{D5CDD505-2E9C-101B-9397-08002B2CF9AE}" pid="5" name="Producer">
    <vt:lpwstr>3-Heights(TM) PDF Security Shell 4.8.25.2 (http://www.pdf-tools.com)</vt:lpwstr>
  </property>
</Properties>
</file>